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31"/>
  </p:notesMasterIdLst>
  <p:sldIdLst>
    <p:sldId id="306" r:id="rId5"/>
    <p:sldId id="307" r:id="rId6"/>
    <p:sldId id="308" r:id="rId7"/>
    <p:sldId id="309" r:id="rId8"/>
    <p:sldId id="310" r:id="rId9"/>
    <p:sldId id="311" r:id="rId10"/>
    <p:sldId id="332" r:id="rId11"/>
    <p:sldId id="319" r:id="rId12"/>
    <p:sldId id="320" r:id="rId13"/>
    <p:sldId id="333" r:id="rId14"/>
    <p:sldId id="321" r:id="rId15"/>
    <p:sldId id="337" r:id="rId16"/>
    <p:sldId id="334" r:id="rId17"/>
    <p:sldId id="316" r:id="rId18"/>
    <p:sldId id="317" r:id="rId19"/>
    <p:sldId id="323" r:id="rId20"/>
    <p:sldId id="330" r:id="rId21"/>
    <p:sldId id="331" r:id="rId22"/>
    <p:sldId id="336" r:id="rId23"/>
    <p:sldId id="328" r:id="rId24"/>
    <p:sldId id="327" r:id="rId25"/>
    <p:sldId id="312" r:id="rId26"/>
    <p:sldId id="340" r:id="rId27"/>
    <p:sldId id="335" r:id="rId28"/>
    <p:sldId id="264" r:id="rId29"/>
    <p:sldId id="329" r:id="rId30"/>
  </p:sldIdLst>
  <p:sldSz cx="9144000" cy="5143500" type="screen16x9"/>
  <p:notesSz cx="6858000" cy="9144000"/>
  <p:embeddedFontLst>
    <p:embeddedFont>
      <p:font typeface="Arial Nova" panose="020B0504020202020204" pitchFamily="34" charset="0"/>
      <p:regular r:id="rId32"/>
      <p:bold r:id="rId33"/>
      <p:italic r:id="rId34"/>
      <p:boldItalic r:id="rId35"/>
    </p:embeddedFont>
    <p:embeddedFont>
      <p:font typeface="Montserrat" pitchFamily="2" charset="77"/>
      <p:regular r:id="rId36"/>
      <p:bold r:id="rId37"/>
      <p:italic r:id="rId38"/>
      <p:boldItalic r:id="rId39"/>
    </p:embeddedFont>
    <p:embeddedFont>
      <p:font typeface="Montserrat ExtraBold" panose="020F0502020204030204" pitchFamily="34" charset="0"/>
      <p:bold r:id="rId40"/>
      <p:italic r:id="rId41"/>
      <p:boldItalic r:id="rId42"/>
    </p:embeddedFont>
    <p:embeddedFont>
      <p:font typeface="Rubik" pitchFamily="2" charset="-79"/>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D61"/>
    <a:srgbClr val="092F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2FB09-404D-8A4E-91EF-B06DE5218D95}" v="5" dt="2023-05-05T08:01:29.315"/>
    <p1510:client id="{4B6961D7-8D68-49A2-9D29-C45D0E43BF2F}" v="1" dt="2023-05-04T14:55:12.754"/>
    <p1510:client id="{6FA25E50-803A-6845-AB24-7B0C2437CC27}" v="3" dt="2023-05-04T19:23:31.376"/>
  </p1510:revLst>
</p1510:revInfo>
</file>

<file path=ppt/tableStyles.xml><?xml version="1.0" encoding="utf-8"?>
<a:tblStyleLst xmlns:a="http://schemas.openxmlformats.org/drawingml/2006/main" def="{50138C70-AF6F-4E9A-BD35-993FCF862A1F}">
  <a:tblStyle styleId="{50138C70-AF6F-4E9A-BD35-993FCF862A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8244"/>
  </p:normalViewPr>
  <p:slideViewPr>
    <p:cSldViewPr snapToGrid="0">
      <p:cViewPr varScale="1">
        <p:scale>
          <a:sx n="132" d="100"/>
          <a:sy n="132" d="100"/>
        </p:scale>
        <p:origin x="10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784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63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42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161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445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30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552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02 – </a:t>
            </a:r>
            <a:r>
              <a:rPr lang="en-US" dirty="0" err="1"/>
              <a:t>maxItr</a:t>
            </a:r>
            <a:r>
              <a:rPr lang="en-US" dirty="0"/>
              <a:t> = 10, </a:t>
            </a:r>
            <a:r>
              <a:rPr lang="en-US" dirty="0" err="1"/>
              <a:t>regparam</a:t>
            </a:r>
            <a:r>
              <a:rPr lang="en-US" dirty="0"/>
              <a:t> = 0.01  03- 10 trees wit max depth 10</a:t>
            </a:r>
            <a:endParaRPr dirty="0"/>
          </a:p>
        </p:txBody>
      </p:sp>
    </p:spTree>
    <p:extLst>
      <p:ext uri="{BB962C8B-B14F-4D97-AF65-F5344CB8AC3E}">
        <p14:creationId xmlns:p14="http://schemas.microsoft.com/office/powerpoint/2010/main" val="3923262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dirty="0"/>
              <a:t>The basic idea of SVM is to map input data points into a higher-dimensional feature space where the data points from different classes can be separated by a hyperplane. SVM then finds the optimal hyperplane that maximizes the margin between the support vectors (data points closest to the hyperplane) of different classes. The support vectors are the critical data points that determine the position and orientation of the hyperplane.</a:t>
            </a:r>
          </a:p>
          <a:p>
            <a:pPr rtl="0"/>
            <a:r>
              <a:rPr lang="en-US" dirty="0"/>
              <a:t> </a:t>
            </a:r>
          </a:p>
          <a:p>
            <a:pPr rtl="0"/>
            <a:r>
              <a:rPr lang="en-US" dirty="0"/>
              <a:t>same as 02</a:t>
            </a:r>
          </a:p>
          <a:p>
            <a:pPr rtl="0"/>
            <a:r>
              <a:rPr lang="en-US" dirty="0"/>
              <a:t>In the context of natural language processing, </a:t>
            </a:r>
            <a:r>
              <a:rPr lang="en-US" dirty="0" err="1"/>
              <a:t>HashingTF</a:t>
            </a:r>
            <a:r>
              <a:rPr lang="en-US" dirty="0"/>
              <a:t> stands for "Hashing Term Frequency" and IDF stands for "Inverse Document Frequency".</a:t>
            </a:r>
          </a:p>
          <a:p>
            <a:pPr rtl="0"/>
            <a:r>
              <a:rPr lang="en-US" dirty="0" err="1"/>
              <a:t>HashingTF</a:t>
            </a:r>
            <a:r>
              <a:rPr lang="en-US" dirty="0"/>
              <a:t> is a feature extraction technique used to convert a collection of text documents into a set of numerical feature vectors. It maps each term in the document to a unique integer index, and then counts the frequency of each term in the document. It then converts this count vector to a sparse vector where each entry represents the count of a term at its index position.</a:t>
            </a:r>
          </a:p>
          <a:p>
            <a:pPr rtl="0"/>
            <a:r>
              <a:rPr lang="en-US" dirty="0"/>
              <a:t>IDF is a technique used to weight the importance of each term in the document. It calculates a weight for each term based on how frequently it appears across all documents. Terms that are more common across all documents are given a lower weight, while terms that are less common are given a higher weight. This helps to highlight important terms that are unique to specific documents.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9963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CountVectorizer</a:t>
            </a:r>
            <a:r>
              <a:rPr lang="en-US" dirty="0"/>
              <a:t> is a technique used in Natural Language Processing for converting a collection of text documents to a matrix of token counts. Each row of the matrix represents a document, while each column represents a specific token (word) in the entire document collection. The value in each cell is the count of the corresponding token in the corresponding document. The resulting matrix is known as a term-document matrix, where each term is a word, and each document is a row. </a:t>
            </a:r>
            <a:r>
              <a:rPr lang="en-US" dirty="0" err="1"/>
              <a:t>CountVectorizer</a:t>
            </a:r>
            <a:r>
              <a:rPr lang="en-US" dirty="0"/>
              <a:t> is often used as a preprocessing step for text data in machine learning tasks, such as text classification or clustering.</a:t>
            </a:r>
          </a:p>
          <a:p>
            <a:pPr marL="0" lvl="0" indent="0" algn="l" rtl="0">
              <a:spcBef>
                <a:spcPts val="0"/>
              </a:spcBef>
              <a:spcAft>
                <a:spcPts val="0"/>
              </a:spcAft>
              <a:buNone/>
            </a:pPr>
            <a:r>
              <a:rPr lang="en-US" dirty="0"/>
              <a:t>In natural language processing, an n-gram is a contiguous sequence of n items from a given sample of text or speech. These items can be words, syllables, or even phonemes, depending on the application. For example, in the sentence "The quick brown fox jumps over the lazy dog", the 2-grams (also called bigrams) would be "The quick", "quick brown", "brown fox", "fox jumps", "jumps over", "over the", "the lazy", and "lazy dog". Similarly, the 3-grams (trigrams) would be "The quick brown", "quick brown fox", "brown fox jumps", "fox jumps over", "jumps over the", "over the lazy", and "the lazy dog". N-grams are often used for text classification, language modeling, and other natural language processing tasks.</a:t>
            </a:r>
          </a:p>
          <a:p>
            <a:pPr marL="0" lvl="0" indent="0" algn="l" rtl="0">
              <a:spcBef>
                <a:spcPts val="0"/>
              </a:spcBef>
              <a:spcAft>
                <a:spcPts val="0"/>
              </a:spcAft>
              <a:buNone/>
            </a:pPr>
            <a:r>
              <a:rPr lang="en-US" dirty="0"/>
              <a:t>we used 3-gram</a:t>
            </a:r>
            <a:endParaRPr dirty="0"/>
          </a:p>
        </p:txBody>
      </p:sp>
    </p:spTree>
    <p:extLst>
      <p:ext uri="{BB962C8B-B14F-4D97-AF65-F5344CB8AC3E}">
        <p14:creationId xmlns:p14="http://schemas.microsoft.com/office/powerpoint/2010/main" val="3459008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18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795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a:solidFill>
                  <a:srgbClr val="000000"/>
                </a:solidFill>
                <a:effectLst/>
                <a:latin typeface="Arial"/>
                <a:ea typeface="Arial"/>
                <a:cs typeface="Arial"/>
                <a:sym typeface="Arial"/>
              </a:rPr>
              <a:t>Precision</a:t>
            </a:r>
            <a:r>
              <a:rPr lang="en-US" sz="1100" b="0" i="0" u="none" strike="noStrike" cap="none" dirty="0">
                <a:solidFill>
                  <a:srgbClr val="000000"/>
                </a:solidFill>
                <a:effectLst/>
                <a:latin typeface="Arial"/>
                <a:ea typeface="Arial"/>
                <a:cs typeface="Arial"/>
                <a:sym typeface="Arial"/>
              </a:rPr>
              <a:t>, accuracy, recall, area under curve, and F1-score are evaluation metrics commonly used in machine learning classification tasks.</a:t>
            </a:r>
          </a:p>
          <a:p>
            <a:pPr rtl="0"/>
            <a:r>
              <a:rPr lang="en-US" sz="1100" b="0" i="0" u="none" strike="noStrike" cap="none" dirty="0">
                <a:solidFill>
                  <a:srgbClr val="000000"/>
                </a:solidFill>
                <a:effectLst/>
                <a:latin typeface="Arial"/>
                <a:ea typeface="Arial"/>
                <a:cs typeface="Arial"/>
                <a:sym typeface="Arial"/>
              </a:rPr>
              <a:t>Precision: measures the percentage of true positive predictions among all positive predictions. It is defined as the ratio of true positive (TP) to the sum of true positive and false positive (FP) predictions. High precision means that the classifier has a low false positive rate.</a:t>
            </a:r>
          </a:p>
          <a:p>
            <a:pPr rtl="0"/>
            <a:r>
              <a:rPr lang="en-US" sz="1100" b="0" i="0" u="none" strike="noStrike" cap="none" dirty="0">
                <a:solidFill>
                  <a:srgbClr val="000000"/>
                </a:solidFill>
                <a:effectLst/>
                <a:latin typeface="Arial"/>
                <a:ea typeface="Arial"/>
                <a:cs typeface="Arial"/>
                <a:sym typeface="Arial"/>
              </a:rPr>
              <a:t>Accuracy: measures the percentage of correct predictions among all predictions. It is defined as the ratio of true positive and true negative (TN) to the sum of true positive, true negative, false positive, and false negative (FN) predictions. High accuracy means that the classifier has a low overall error rate.</a:t>
            </a:r>
          </a:p>
          <a:p>
            <a:pPr rtl="0"/>
            <a:r>
              <a:rPr lang="en-US" sz="1100" b="0" i="0" u="none" strike="noStrike" cap="none" dirty="0">
                <a:solidFill>
                  <a:srgbClr val="000000"/>
                </a:solidFill>
                <a:effectLst/>
                <a:latin typeface="Arial"/>
                <a:ea typeface="Arial"/>
                <a:cs typeface="Arial"/>
                <a:sym typeface="Arial"/>
              </a:rPr>
              <a:t>Recall: measures the percentage of true positive predictions among all actual positive instances. It is defined as the ratio of true positive to the sum of true positive and false negative (FN) predictions. High recall means that the classifier has a low false negative rate.</a:t>
            </a:r>
          </a:p>
          <a:p>
            <a:pPr rtl="0"/>
            <a:r>
              <a:rPr lang="en-US" sz="1100" b="0" i="0" u="none" strike="noStrike" cap="none" dirty="0">
                <a:solidFill>
                  <a:srgbClr val="000000"/>
                </a:solidFill>
                <a:effectLst/>
                <a:latin typeface="Arial"/>
                <a:ea typeface="Arial"/>
                <a:cs typeface="Arial"/>
                <a:sym typeface="Arial"/>
              </a:rPr>
              <a:t>Area Under the Curve (AUC): represents the area under the Receiver Operating Characteristic (ROC) curve, which is a plot of true positive rate (sensitivity) against false positive rate (1-specificity) at different classification thresholds. AUC measures the overall performance of a classifier, where higher values indicate better performance.</a:t>
            </a:r>
          </a:p>
          <a:p>
            <a:pPr rtl="0"/>
            <a:r>
              <a:rPr lang="en-US" sz="1100" b="0" i="0" u="none" strike="noStrike" cap="none" dirty="0">
                <a:solidFill>
                  <a:srgbClr val="000000"/>
                </a:solidFill>
                <a:effectLst/>
                <a:latin typeface="Arial"/>
                <a:ea typeface="Arial"/>
                <a:cs typeface="Arial"/>
                <a:sym typeface="Arial"/>
              </a:rPr>
              <a:t>F1-score: is the harmonic mean of precision and recall, which balances the trade-off between precision and recall. It is defined as 2 * (precision * recall) / (precision + recall). A high F1-score means that the classifier has both high precision and recall.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757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463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3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859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90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7f9262ee2f_0_26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7f9262ee2f_0_26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771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425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440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254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61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298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703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230620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8" r:id="rId3"/>
    <p:sldLayoutId id="2147483659" r:id="rId4"/>
    <p:sldLayoutId id="2147483660" r:id="rId5"/>
    <p:sldLayoutId id="2147483668" r:id="rId6"/>
    <p:sldLayoutId id="2147483669" r:id="rId7"/>
    <p:sldLayoutId id="2147483671" r:id="rId8"/>
    <p:sldLayoutId id="2147483677" r:id="rId9"/>
    <p:sldLayoutId id="2147483678"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9"/>
        <p:cNvGrpSpPr/>
        <p:nvPr/>
      </p:nvGrpSpPr>
      <p:grpSpPr>
        <a:xfrm>
          <a:off x="0" y="0"/>
          <a:ext cx="0" cy="0"/>
          <a:chOff x="0" y="0"/>
          <a:chExt cx="0" cy="0"/>
        </a:xfrm>
      </p:grpSpPr>
      <p:sp>
        <p:nvSpPr>
          <p:cNvPr id="7" name="CaixaDeTexto 6">
            <a:extLst>
              <a:ext uri="{FF2B5EF4-FFF2-40B4-BE49-F238E27FC236}">
                <a16:creationId xmlns:a16="http://schemas.microsoft.com/office/drawing/2014/main" id="{9C4D2D1E-F82D-1C7B-1A1B-F7C06FC6E2DF}"/>
              </a:ext>
            </a:extLst>
          </p:cNvPr>
          <p:cNvSpPr txBox="1"/>
          <p:nvPr/>
        </p:nvSpPr>
        <p:spPr>
          <a:xfrm>
            <a:off x="1780210" y="206314"/>
            <a:ext cx="5594258" cy="646331"/>
          </a:xfrm>
          <a:prstGeom prst="rect">
            <a:avLst/>
          </a:prstGeom>
          <a:noFill/>
        </p:spPr>
        <p:txBody>
          <a:bodyPr wrap="square">
            <a:spAutoFit/>
          </a:bodyPr>
          <a:lstStyle/>
          <a:p>
            <a:r>
              <a:rPr lang="pt-PT" sz="3600" b="1" i="0" u="none" strike="noStrike" dirty="0">
                <a:solidFill>
                  <a:schemeClr val="bg1"/>
                </a:solidFill>
                <a:effectLst/>
                <a:latin typeface="Rubik" pitchFamily="2" charset="-79"/>
                <a:cs typeface="Rubik" pitchFamily="2" charset="-79"/>
              </a:rPr>
              <a:t>Twitter </a:t>
            </a:r>
            <a:r>
              <a:rPr lang="pt-PT" sz="3600" b="1" i="0" u="none" strike="noStrike" dirty="0" err="1">
                <a:solidFill>
                  <a:schemeClr val="bg1"/>
                </a:solidFill>
                <a:effectLst/>
                <a:latin typeface="Rubik" pitchFamily="2" charset="-79"/>
                <a:cs typeface="Rubik" pitchFamily="2" charset="-79"/>
              </a:rPr>
              <a:t>Sentiment</a:t>
            </a:r>
            <a:r>
              <a:rPr lang="pt-PT" sz="3600" b="1" dirty="0">
                <a:solidFill>
                  <a:schemeClr val="bg1"/>
                </a:solidFill>
                <a:latin typeface="Rubik" pitchFamily="2" charset="-79"/>
                <a:cs typeface="Rubik" pitchFamily="2" charset="-79"/>
              </a:rPr>
              <a:t> </a:t>
            </a:r>
            <a:r>
              <a:rPr lang="pt-PT" sz="3600" b="1" i="0" u="none" strike="noStrike" dirty="0" err="1">
                <a:solidFill>
                  <a:schemeClr val="bg1"/>
                </a:solidFill>
                <a:effectLst/>
                <a:latin typeface="Rubik" pitchFamily="2" charset="-79"/>
                <a:cs typeface="Rubik" pitchFamily="2" charset="-79"/>
              </a:rPr>
              <a:t>Analysis</a:t>
            </a:r>
            <a:r>
              <a:rPr lang="pt-PT" sz="3600" b="1" i="0" dirty="0">
                <a:solidFill>
                  <a:schemeClr val="bg1"/>
                </a:solidFill>
                <a:effectLst/>
                <a:latin typeface="Rubik" pitchFamily="2" charset="-79"/>
                <a:cs typeface="Rubik" pitchFamily="2" charset="-79"/>
              </a:rPr>
              <a:t>​</a:t>
            </a:r>
            <a:endParaRPr lang="pt-PT" sz="3600" b="1" dirty="0">
              <a:solidFill>
                <a:schemeClr val="bg1"/>
              </a:solidFill>
            </a:endParaRPr>
          </a:p>
        </p:txBody>
      </p:sp>
      <p:cxnSp>
        <p:nvCxnSpPr>
          <p:cNvPr id="41" name="Google Shape;165;p38">
            <a:extLst>
              <a:ext uri="{FF2B5EF4-FFF2-40B4-BE49-F238E27FC236}">
                <a16:creationId xmlns:a16="http://schemas.microsoft.com/office/drawing/2014/main" id="{12C87D7F-69CB-458D-58A3-8811DDB2CC43}"/>
              </a:ext>
            </a:extLst>
          </p:cNvPr>
          <p:cNvCxnSpPr>
            <a:cxnSpLocks/>
          </p:cNvCxnSpPr>
          <p:nvPr/>
        </p:nvCxnSpPr>
        <p:spPr>
          <a:xfrm>
            <a:off x="1263650" y="920379"/>
            <a:ext cx="6616700" cy="0"/>
          </a:xfrm>
          <a:prstGeom prst="straightConnector1">
            <a:avLst/>
          </a:prstGeom>
          <a:noFill/>
          <a:ln w="9525" cap="flat" cmpd="sng">
            <a:solidFill>
              <a:schemeClr val="bg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9898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571263" y="490772"/>
            <a:ext cx="4629300" cy="529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3.2  Data Preprocessing</a:t>
            </a:r>
            <a:endParaRPr dirty="0"/>
          </a:p>
        </p:txBody>
      </p:sp>
      <p:cxnSp>
        <p:nvCxnSpPr>
          <p:cNvPr id="2016" name="Google Shape;2016;p58"/>
          <p:cNvCxnSpPr>
            <a:cxnSpLocks/>
          </p:cNvCxnSpPr>
          <p:nvPr/>
        </p:nvCxnSpPr>
        <p:spPr>
          <a:xfrm>
            <a:off x="635839" y="423706"/>
            <a:ext cx="34925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4" name="Google Shape;2024;p58"/>
          <p:cNvGrpSpPr/>
          <p:nvPr/>
        </p:nvGrpSpPr>
        <p:grpSpPr>
          <a:xfrm>
            <a:off x="3157796" y="165883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554427BB-D63E-2BE1-E2F7-AB458F0A00AE}"/>
              </a:ext>
            </a:extLst>
          </p:cNvPr>
          <p:cNvSpPr txBox="1"/>
          <p:nvPr/>
        </p:nvSpPr>
        <p:spPr>
          <a:xfrm>
            <a:off x="571263" y="1133697"/>
            <a:ext cx="3507798" cy="584775"/>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b="1" dirty="0">
                <a:solidFill>
                  <a:schemeClr val="bg1"/>
                </a:solidFill>
                <a:latin typeface="AdvGulliv"/>
              </a:rPr>
              <a:t>Remove Stop Words</a:t>
            </a:r>
            <a:endParaRPr lang="pt-PT" b="1" dirty="0"/>
          </a:p>
          <a:p>
            <a:pPr marL="285750" indent="-285750" algn="ctr">
              <a:buChar char="•"/>
            </a:pPr>
            <a:endParaRPr lang="en" sz="1600" dirty="0">
              <a:solidFill>
                <a:schemeClr val="bg1"/>
              </a:solidFill>
              <a:latin typeface="AdvGulliv"/>
            </a:endParaRPr>
          </a:p>
        </p:txBody>
      </p:sp>
      <p:sp>
        <p:nvSpPr>
          <p:cNvPr id="5" name="CaixaDeTexto 4">
            <a:extLst>
              <a:ext uri="{FF2B5EF4-FFF2-40B4-BE49-F238E27FC236}">
                <a16:creationId xmlns:a16="http://schemas.microsoft.com/office/drawing/2014/main" id="{984A1560-11D1-78AD-1B17-9E70D714B516}"/>
              </a:ext>
            </a:extLst>
          </p:cNvPr>
          <p:cNvSpPr txBox="1"/>
          <p:nvPr/>
        </p:nvSpPr>
        <p:spPr>
          <a:xfrm>
            <a:off x="571263" y="1449891"/>
            <a:ext cx="8409108" cy="1277273"/>
          </a:xfrm>
          <a:prstGeom prst="rect">
            <a:avLst/>
          </a:prstGeom>
          <a:noFill/>
        </p:spPr>
        <p:txBody>
          <a:bodyPr wrap="square">
            <a:spAutoFit/>
          </a:bodyPr>
          <a:lstStyle/>
          <a:p>
            <a:r>
              <a:rPr lang="en-US" sz="1100" dirty="0">
                <a:solidFill>
                  <a:schemeClr val="bg1"/>
                </a:solidFill>
              </a:rPr>
              <a:t>{‘ourselves’, ‘hers’, ‘between’, ‘yourself’, ‘but’, ‘again’, ‘there’, ‘about’, ‘once’, ‘during’, ‘out’, ‘very’, ‘having’, ‘with’, ‘they’, ‘own’, ‘an’, ‘be’, ‘some’, ‘for’, ‘do’, ‘its’, ‘yours’, ‘such’, ‘into’, ‘of’, ‘most’, ‘itself’, ‘other’, ‘off’, ‘is’, ‘s’, ‘am’, ‘or’, ‘who’, ‘as’, ‘from’, ‘him’, ‘each’, ‘the’, ‘themselves’, ‘until’, ‘below’, ‘are’, ‘we’, ‘these’, ‘your’, ‘his’, ‘through’, ‘don’, ‘nor’, ‘me’, ‘were’, ‘her’, ‘more’, ‘himself’, ‘this’, ‘down’, ‘should’, ‘our’, ‘their’, ‘while’, ‘above’, ‘both’, ‘up’, ‘to’, ‘ours’, ‘had’, ‘she’, ‘all’, ‘no’, ‘when’, ‘at’, ‘any’, ‘before’, ‘them’, ‘same’, ‘and’, ‘been’, ‘have’, ‘in’, ‘will’, ‘on’, ‘does’, ‘yourselves’, ‘then’, ‘that’, ‘because’, ‘what’, ‘over’, ‘why’, ‘so’, ‘can’, ‘did’, ‘not’, ‘now’, ‘under’, ‘he’, ‘you’, ‘herself’, ‘has’, ‘just’, ‘where’, ‘too’, ‘only’, ‘myself’, ‘which’, ‘those’, ‘</a:t>
            </a:r>
            <a:r>
              <a:rPr lang="en-US" sz="1100" dirty="0" err="1">
                <a:solidFill>
                  <a:schemeClr val="bg1"/>
                </a:solidFill>
              </a:rPr>
              <a:t>i</a:t>
            </a:r>
            <a:r>
              <a:rPr lang="en-US" sz="1100" dirty="0">
                <a:solidFill>
                  <a:schemeClr val="bg1"/>
                </a:solidFill>
              </a:rPr>
              <a:t>’, ‘after’, ‘few’, ‘whom’, ‘t’, ‘being’, ‘if’, ‘theirs’, ‘my’, ‘against’, ‘a’, ‘by’, ‘doing’, ‘it’, ‘how’, ‘further’, ‘was’, ‘here’, ‘than’} </a:t>
            </a:r>
          </a:p>
        </p:txBody>
      </p:sp>
      <p:sp>
        <p:nvSpPr>
          <p:cNvPr id="6" name="CaixaDeTexto 5">
            <a:extLst>
              <a:ext uri="{FF2B5EF4-FFF2-40B4-BE49-F238E27FC236}">
                <a16:creationId xmlns:a16="http://schemas.microsoft.com/office/drawing/2014/main" id="{B40FB771-7C2E-4BB6-F312-EAC19D7A583F}"/>
              </a:ext>
            </a:extLst>
          </p:cNvPr>
          <p:cNvSpPr txBox="1"/>
          <p:nvPr/>
        </p:nvSpPr>
        <p:spPr>
          <a:xfrm>
            <a:off x="571263" y="2753152"/>
            <a:ext cx="3507798" cy="584775"/>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600" b="1" dirty="0" err="1">
                <a:solidFill>
                  <a:schemeClr val="bg1"/>
                </a:solidFill>
                <a:latin typeface="AdvGulliv"/>
              </a:rPr>
              <a:t>Calculate</a:t>
            </a:r>
            <a:r>
              <a:rPr lang="pt-PT" sz="1600" b="1" dirty="0">
                <a:solidFill>
                  <a:schemeClr val="bg1"/>
                </a:solidFill>
                <a:latin typeface="AdvGulliv"/>
              </a:rPr>
              <a:t> TF-IDF</a:t>
            </a:r>
            <a:endParaRPr lang="pt-PT" b="1" dirty="0"/>
          </a:p>
          <a:p>
            <a:pPr marL="285750" indent="-285750" algn="ctr">
              <a:buChar char="•"/>
            </a:pPr>
            <a:endParaRPr lang="en" sz="1600" dirty="0">
              <a:solidFill>
                <a:schemeClr val="bg1"/>
              </a:solidFill>
              <a:latin typeface="AdvGulliv"/>
            </a:endParaRPr>
          </a:p>
        </p:txBody>
      </p:sp>
      <p:sp>
        <p:nvSpPr>
          <p:cNvPr id="8" name="CaixaDeTexto 7">
            <a:extLst>
              <a:ext uri="{FF2B5EF4-FFF2-40B4-BE49-F238E27FC236}">
                <a16:creationId xmlns:a16="http://schemas.microsoft.com/office/drawing/2014/main" id="{2A859177-0496-19D2-DAB3-76CBCC3AB559}"/>
              </a:ext>
            </a:extLst>
          </p:cNvPr>
          <p:cNvSpPr txBox="1"/>
          <p:nvPr/>
        </p:nvSpPr>
        <p:spPr>
          <a:xfrm>
            <a:off x="571263" y="3156589"/>
            <a:ext cx="7810737" cy="1415772"/>
          </a:xfrm>
          <a:prstGeom prst="rect">
            <a:avLst/>
          </a:prstGeom>
          <a:noFill/>
        </p:spPr>
        <p:txBody>
          <a:bodyPr wrap="square">
            <a:spAutoFit/>
          </a:bodyPr>
          <a:lstStyle/>
          <a:p>
            <a:r>
              <a:rPr lang="en-US" sz="1200" dirty="0">
                <a:solidFill>
                  <a:schemeClr val="bg1"/>
                </a:solidFill>
                <a:latin typeface="AdvGulliv"/>
              </a:rPr>
              <a:t>Term Frequency (TF) : Measures the number of times a word appears in a document</a:t>
            </a:r>
          </a:p>
          <a:p>
            <a:endParaRPr lang="en-US" sz="1200" dirty="0">
              <a:solidFill>
                <a:schemeClr val="bg1"/>
              </a:solidFill>
              <a:latin typeface="AdvGulliv"/>
            </a:endParaRPr>
          </a:p>
          <a:p>
            <a:r>
              <a:rPr lang="en-US" sz="1200" dirty="0">
                <a:solidFill>
                  <a:schemeClr val="bg1"/>
                </a:solidFill>
                <a:latin typeface="AdvGulliv"/>
              </a:rPr>
              <a:t>Inverse Document Frequency (IDF): Measures the rarity of a word across a collection of documents</a:t>
            </a:r>
          </a:p>
          <a:p>
            <a:endParaRPr lang="en-US" sz="1200" dirty="0">
              <a:solidFill>
                <a:schemeClr val="bg1"/>
              </a:solidFill>
              <a:latin typeface="AdvGulliv"/>
            </a:endParaRPr>
          </a:p>
          <a:p>
            <a:pPr>
              <a:buFont typeface="Arial"/>
              <a:buChar char="•"/>
            </a:pPr>
            <a:r>
              <a:rPr lang="en-US" sz="1200" dirty="0">
                <a:solidFill>
                  <a:schemeClr val="bg1"/>
                </a:solidFill>
                <a:latin typeface="AdvGulliv"/>
              </a:rPr>
              <a:t>TF-IDF = Term Frequency * Inverse Document Frequency</a:t>
            </a:r>
          </a:p>
          <a:p>
            <a:endParaRPr lang="en-US" sz="1200" i="0" dirty="0">
              <a:solidFill>
                <a:schemeClr val="bg1"/>
              </a:solidFill>
              <a:effectLst/>
              <a:latin typeface="Söhne"/>
            </a:endParaRPr>
          </a:p>
          <a:p>
            <a:endParaRPr lang="en-US" sz="1200" dirty="0">
              <a:solidFill>
                <a:schemeClr val="bg1"/>
              </a:solidFill>
            </a:endParaRPr>
          </a:p>
        </p:txBody>
      </p:sp>
      <p:pic>
        <p:nvPicPr>
          <p:cNvPr id="9" name="Imagem 8">
            <a:extLst>
              <a:ext uri="{FF2B5EF4-FFF2-40B4-BE49-F238E27FC236}">
                <a16:creationId xmlns:a16="http://schemas.microsoft.com/office/drawing/2014/main" id="{8EE54EB7-E9FB-8269-2199-692AC68F7F21}"/>
              </a:ext>
            </a:extLst>
          </p:cNvPr>
          <p:cNvPicPr>
            <a:picLocks noChangeAspect="1"/>
          </p:cNvPicPr>
          <p:nvPr/>
        </p:nvPicPr>
        <p:blipFill rotWithShape="1">
          <a:blip r:embed="rId3"/>
          <a:srcRect l="9577" t="12001" r="6459" b="14506"/>
          <a:stretch/>
        </p:blipFill>
        <p:spPr>
          <a:xfrm>
            <a:off x="4509246" y="3989294"/>
            <a:ext cx="1631577" cy="953247"/>
          </a:xfrm>
          <a:prstGeom prst="rect">
            <a:avLst/>
          </a:prstGeom>
        </p:spPr>
      </p:pic>
    </p:spTree>
    <p:extLst>
      <p:ext uri="{BB962C8B-B14F-4D97-AF65-F5344CB8AC3E}">
        <p14:creationId xmlns:p14="http://schemas.microsoft.com/office/powerpoint/2010/main" val="424478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571263" y="490772"/>
            <a:ext cx="4629300" cy="529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3.2  Data Visualization</a:t>
            </a:r>
            <a:endParaRPr dirty="0"/>
          </a:p>
        </p:txBody>
      </p:sp>
      <p:cxnSp>
        <p:nvCxnSpPr>
          <p:cNvPr id="2016" name="Google Shape;2016;p58"/>
          <p:cNvCxnSpPr>
            <a:cxnSpLocks/>
          </p:cNvCxnSpPr>
          <p:nvPr/>
        </p:nvCxnSpPr>
        <p:spPr>
          <a:xfrm>
            <a:off x="635839" y="423706"/>
            <a:ext cx="34925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4" name="Google Shape;2024;p58"/>
          <p:cNvGrpSpPr/>
          <p:nvPr/>
        </p:nvGrpSpPr>
        <p:grpSpPr>
          <a:xfrm>
            <a:off x="3157796" y="165883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Imagem 31">
            <a:extLst>
              <a:ext uri="{FF2B5EF4-FFF2-40B4-BE49-F238E27FC236}">
                <a16:creationId xmlns:a16="http://schemas.microsoft.com/office/drawing/2014/main" id="{58AB38AB-1D85-5449-DAB5-F273519ED1C6}"/>
              </a:ext>
            </a:extLst>
          </p:cNvPr>
          <p:cNvPicPr>
            <a:picLocks noChangeAspect="1"/>
          </p:cNvPicPr>
          <p:nvPr/>
        </p:nvPicPr>
        <p:blipFill rotWithShape="1">
          <a:blip r:embed="rId3"/>
          <a:srcRect l="21724" t="47925" r="50000" b="16301"/>
          <a:stretch/>
        </p:blipFill>
        <p:spPr>
          <a:xfrm>
            <a:off x="2330660" y="1075174"/>
            <a:ext cx="4629300" cy="3577554"/>
          </a:xfrm>
          <a:prstGeom prst="rect">
            <a:avLst/>
          </a:prstGeom>
        </p:spPr>
      </p:pic>
    </p:spTree>
    <p:extLst>
      <p:ext uri="{BB962C8B-B14F-4D97-AF65-F5344CB8AC3E}">
        <p14:creationId xmlns:p14="http://schemas.microsoft.com/office/powerpoint/2010/main" val="4120497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571263" y="490772"/>
            <a:ext cx="4629300" cy="529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3.2  Data Visualization</a:t>
            </a:r>
            <a:endParaRPr dirty="0"/>
          </a:p>
        </p:txBody>
      </p:sp>
      <p:cxnSp>
        <p:nvCxnSpPr>
          <p:cNvPr id="2016" name="Google Shape;2016;p58"/>
          <p:cNvCxnSpPr>
            <a:cxnSpLocks/>
          </p:cNvCxnSpPr>
          <p:nvPr/>
        </p:nvCxnSpPr>
        <p:spPr>
          <a:xfrm>
            <a:off x="635839" y="423706"/>
            <a:ext cx="34925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4" name="Google Shape;2024;p58"/>
          <p:cNvGrpSpPr/>
          <p:nvPr/>
        </p:nvGrpSpPr>
        <p:grpSpPr>
          <a:xfrm>
            <a:off x="3157796" y="165883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Imagem 12">
            <a:extLst>
              <a:ext uri="{FF2B5EF4-FFF2-40B4-BE49-F238E27FC236}">
                <a16:creationId xmlns:a16="http://schemas.microsoft.com/office/drawing/2014/main" id="{EF49CBC9-3613-4366-D8F7-50614F6F06FE}"/>
              </a:ext>
            </a:extLst>
          </p:cNvPr>
          <p:cNvPicPr>
            <a:picLocks noChangeAspect="1"/>
          </p:cNvPicPr>
          <p:nvPr/>
        </p:nvPicPr>
        <p:blipFill rotWithShape="1">
          <a:blip r:embed="rId3"/>
          <a:srcRect l="30980" t="32250" r="17157" b="19478"/>
          <a:stretch/>
        </p:blipFill>
        <p:spPr>
          <a:xfrm>
            <a:off x="4696108" y="1824074"/>
            <a:ext cx="4335720" cy="2269982"/>
          </a:xfrm>
          <a:prstGeom prst="rect">
            <a:avLst/>
          </a:prstGeom>
        </p:spPr>
      </p:pic>
      <p:pic>
        <p:nvPicPr>
          <p:cNvPr id="15" name="Imagem 14">
            <a:extLst>
              <a:ext uri="{FF2B5EF4-FFF2-40B4-BE49-F238E27FC236}">
                <a16:creationId xmlns:a16="http://schemas.microsoft.com/office/drawing/2014/main" id="{15666C0D-A915-AB45-C25D-7986AA40168C}"/>
              </a:ext>
            </a:extLst>
          </p:cNvPr>
          <p:cNvPicPr>
            <a:picLocks noChangeAspect="1"/>
          </p:cNvPicPr>
          <p:nvPr/>
        </p:nvPicPr>
        <p:blipFill rotWithShape="1">
          <a:blip r:embed="rId4"/>
          <a:srcRect l="30817" t="25330" r="17517" b="26196"/>
          <a:stretch/>
        </p:blipFill>
        <p:spPr>
          <a:xfrm>
            <a:off x="203392" y="1794469"/>
            <a:ext cx="4357434" cy="2299587"/>
          </a:xfrm>
          <a:prstGeom prst="rect">
            <a:avLst/>
          </a:prstGeom>
        </p:spPr>
      </p:pic>
    </p:spTree>
    <p:extLst>
      <p:ext uri="{BB962C8B-B14F-4D97-AF65-F5344CB8AC3E}">
        <p14:creationId xmlns:p14="http://schemas.microsoft.com/office/powerpoint/2010/main" val="408794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571263" y="490772"/>
            <a:ext cx="4629300" cy="529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3.2 Word Cloud</a:t>
            </a:r>
            <a:endParaRPr dirty="0"/>
          </a:p>
        </p:txBody>
      </p:sp>
      <p:cxnSp>
        <p:nvCxnSpPr>
          <p:cNvPr id="2016" name="Google Shape;2016;p58"/>
          <p:cNvCxnSpPr>
            <a:cxnSpLocks/>
          </p:cNvCxnSpPr>
          <p:nvPr/>
        </p:nvCxnSpPr>
        <p:spPr>
          <a:xfrm>
            <a:off x="635839" y="423706"/>
            <a:ext cx="34925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4" name="Google Shape;2024;p58"/>
          <p:cNvGrpSpPr/>
          <p:nvPr/>
        </p:nvGrpSpPr>
        <p:grpSpPr>
          <a:xfrm>
            <a:off x="3157796" y="165883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813D6299-0C3B-FF22-58D1-E692B49DE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26" y="1087532"/>
            <a:ext cx="7700747" cy="3718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01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571263" y="490772"/>
            <a:ext cx="4629300" cy="529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3.2 Top Words</a:t>
            </a:r>
            <a:endParaRPr dirty="0"/>
          </a:p>
        </p:txBody>
      </p:sp>
      <p:cxnSp>
        <p:nvCxnSpPr>
          <p:cNvPr id="2016" name="Google Shape;2016;p58"/>
          <p:cNvCxnSpPr>
            <a:cxnSpLocks/>
          </p:cNvCxnSpPr>
          <p:nvPr/>
        </p:nvCxnSpPr>
        <p:spPr>
          <a:xfrm>
            <a:off x="635839" y="423706"/>
            <a:ext cx="34925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4" name="Google Shape;2024;p58"/>
          <p:cNvGrpSpPr/>
          <p:nvPr/>
        </p:nvGrpSpPr>
        <p:grpSpPr>
          <a:xfrm>
            <a:off x="3157796" y="165883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m 4">
            <a:extLst>
              <a:ext uri="{FF2B5EF4-FFF2-40B4-BE49-F238E27FC236}">
                <a16:creationId xmlns:a16="http://schemas.microsoft.com/office/drawing/2014/main" id="{773F420E-492A-8BDE-8443-99E45AC0E6AB}"/>
              </a:ext>
            </a:extLst>
          </p:cNvPr>
          <p:cNvPicPr>
            <a:picLocks noChangeAspect="1"/>
          </p:cNvPicPr>
          <p:nvPr/>
        </p:nvPicPr>
        <p:blipFill rotWithShape="1">
          <a:blip r:embed="rId3"/>
          <a:srcRect l="24483" t="34328" r="20056" b="25516"/>
          <a:stretch/>
        </p:blipFill>
        <p:spPr>
          <a:xfrm>
            <a:off x="635839" y="1241537"/>
            <a:ext cx="7954621" cy="3239578"/>
          </a:xfrm>
          <a:prstGeom prst="rect">
            <a:avLst/>
          </a:prstGeom>
        </p:spPr>
      </p:pic>
    </p:spTree>
    <p:extLst>
      <p:ext uri="{BB962C8B-B14F-4D97-AF65-F5344CB8AC3E}">
        <p14:creationId xmlns:p14="http://schemas.microsoft.com/office/powerpoint/2010/main" val="157664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571263" y="490772"/>
            <a:ext cx="4629300" cy="529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3.2 Top Bigrams</a:t>
            </a:r>
            <a:endParaRPr dirty="0"/>
          </a:p>
        </p:txBody>
      </p:sp>
      <p:cxnSp>
        <p:nvCxnSpPr>
          <p:cNvPr id="2016" name="Google Shape;2016;p58"/>
          <p:cNvCxnSpPr>
            <a:cxnSpLocks/>
          </p:cNvCxnSpPr>
          <p:nvPr/>
        </p:nvCxnSpPr>
        <p:spPr>
          <a:xfrm>
            <a:off x="635839" y="423706"/>
            <a:ext cx="34925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4" name="Google Shape;2024;p58"/>
          <p:cNvGrpSpPr/>
          <p:nvPr/>
        </p:nvGrpSpPr>
        <p:grpSpPr>
          <a:xfrm>
            <a:off x="3157796" y="165883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m 2">
            <a:extLst>
              <a:ext uri="{FF2B5EF4-FFF2-40B4-BE49-F238E27FC236}">
                <a16:creationId xmlns:a16="http://schemas.microsoft.com/office/drawing/2014/main" id="{6F38A012-B74D-EF27-7A55-1AF5DF007813}"/>
              </a:ext>
            </a:extLst>
          </p:cNvPr>
          <p:cNvPicPr>
            <a:picLocks noChangeAspect="1"/>
          </p:cNvPicPr>
          <p:nvPr/>
        </p:nvPicPr>
        <p:blipFill rotWithShape="1">
          <a:blip r:embed="rId3"/>
          <a:srcRect l="24172" t="34328" r="16793" b="26437"/>
          <a:stretch/>
        </p:blipFill>
        <p:spPr>
          <a:xfrm>
            <a:off x="361633" y="1183784"/>
            <a:ext cx="8505590" cy="3179800"/>
          </a:xfrm>
          <a:prstGeom prst="rect">
            <a:avLst/>
          </a:prstGeom>
        </p:spPr>
      </p:pic>
    </p:spTree>
    <p:extLst>
      <p:ext uri="{BB962C8B-B14F-4D97-AF65-F5344CB8AC3E}">
        <p14:creationId xmlns:p14="http://schemas.microsoft.com/office/powerpoint/2010/main" val="3911783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849850" y="1555547"/>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01</a:t>
            </a:r>
            <a:endParaRPr sz="2400" dirty="0"/>
          </a:p>
        </p:txBody>
      </p:sp>
      <p:sp>
        <p:nvSpPr>
          <p:cNvPr id="185" name="Google Shape;185;p40"/>
          <p:cNvSpPr txBox="1">
            <a:spLocks noGrp="1"/>
          </p:cNvSpPr>
          <p:nvPr>
            <p:ph type="title" idx="7"/>
          </p:nvPr>
        </p:nvSpPr>
        <p:spPr>
          <a:xfrm>
            <a:off x="3538500" y="1555547"/>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02</a:t>
            </a:r>
            <a:endParaRPr sz="2400" dirty="0"/>
          </a:p>
        </p:txBody>
      </p:sp>
      <p:sp>
        <p:nvSpPr>
          <p:cNvPr id="186" name="Google Shape;186;p40"/>
          <p:cNvSpPr txBox="1">
            <a:spLocks noGrp="1"/>
          </p:cNvSpPr>
          <p:nvPr>
            <p:ph type="title" idx="8"/>
          </p:nvPr>
        </p:nvSpPr>
        <p:spPr>
          <a:xfrm>
            <a:off x="6149644" y="1555547"/>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03</a:t>
            </a:r>
            <a:endParaRPr sz="2400" dirty="0"/>
          </a:p>
        </p:txBody>
      </p:sp>
      <p:cxnSp>
        <p:nvCxnSpPr>
          <p:cNvPr id="187" name="Google Shape;187;p40"/>
          <p:cNvCxnSpPr/>
          <p:nvPr/>
        </p:nvCxnSpPr>
        <p:spPr>
          <a:xfrm>
            <a:off x="1684750" y="2331007"/>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331007"/>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984544" y="2331007"/>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55;p54">
            <a:extLst>
              <a:ext uri="{FF2B5EF4-FFF2-40B4-BE49-F238E27FC236}">
                <a16:creationId xmlns:a16="http://schemas.microsoft.com/office/drawing/2014/main" id="{72BB359F-C134-BDC3-3F50-5A79A36E9794}"/>
              </a:ext>
            </a:extLst>
          </p:cNvPr>
          <p:cNvSpPr txBox="1">
            <a:spLocks/>
          </p:cNvSpPr>
          <p:nvPr/>
        </p:nvSpPr>
        <p:spPr>
          <a:xfrm>
            <a:off x="503933" y="465910"/>
            <a:ext cx="2834818"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400" dirty="0">
                <a:solidFill>
                  <a:schemeClr val="accent1"/>
                </a:solidFill>
              </a:rPr>
              <a:t>4. Modeling</a:t>
            </a:r>
            <a:br>
              <a:rPr lang="en-US" dirty="0"/>
            </a:br>
            <a:br>
              <a:rPr lang="en-US" dirty="0"/>
            </a:br>
            <a:endParaRPr lang="en-US" dirty="0"/>
          </a:p>
        </p:txBody>
      </p:sp>
      <p:cxnSp>
        <p:nvCxnSpPr>
          <p:cNvPr id="3" name="Google Shape;1969;p54">
            <a:extLst>
              <a:ext uri="{FF2B5EF4-FFF2-40B4-BE49-F238E27FC236}">
                <a16:creationId xmlns:a16="http://schemas.microsoft.com/office/drawing/2014/main" id="{CED5E9A0-E3EA-2ABC-E7F0-E75A3C50214C}"/>
              </a:ext>
            </a:extLst>
          </p:cNvPr>
          <p:cNvCxnSpPr/>
          <p:nvPr/>
        </p:nvCxnSpPr>
        <p:spPr>
          <a:xfrm>
            <a:off x="575750" y="38686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 name="Google Shape;2004;p58">
            <a:extLst>
              <a:ext uri="{FF2B5EF4-FFF2-40B4-BE49-F238E27FC236}">
                <a16:creationId xmlns:a16="http://schemas.microsoft.com/office/drawing/2014/main" id="{FC4B5754-E1C4-C0BD-1C7F-1CF2887BDA7B}"/>
              </a:ext>
            </a:extLst>
          </p:cNvPr>
          <p:cNvSpPr txBox="1">
            <a:spLocks/>
          </p:cNvSpPr>
          <p:nvPr/>
        </p:nvSpPr>
        <p:spPr>
          <a:xfrm>
            <a:off x="1068448" y="2279447"/>
            <a:ext cx="1655445"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b="1" dirty="0" err="1">
                <a:latin typeface="-apple-system"/>
              </a:rPr>
              <a:t>Naive</a:t>
            </a:r>
            <a:r>
              <a:rPr lang="pt-PT" sz="1400" b="1" dirty="0">
                <a:latin typeface="-apple-system"/>
              </a:rPr>
              <a:t> </a:t>
            </a:r>
            <a:r>
              <a:rPr lang="pt-PT" sz="1400" b="1" dirty="0" err="1">
                <a:latin typeface="-apple-system"/>
              </a:rPr>
              <a:t>Bayes</a:t>
            </a:r>
            <a:endParaRPr lang="pt-PT" sz="1400" dirty="0"/>
          </a:p>
        </p:txBody>
      </p:sp>
      <p:sp>
        <p:nvSpPr>
          <p:cNvPr id="25" name="Google Shape;2005;p58">
            <a:extLst>
              <a:ext uri="{FF2B5EF4-FFF2-40B4-BE49-F238E27FC236}">
                <a16:creationId xmlns:a16="http://schemas.microsoft.com/office/drawing/2014/main" id="{40E9FFDC-2E23-7D8C-95CA-52927AAFCA71}"/>
              </a:ext>
            </a:extLst>
          </p:cNvPr>
          <p:cNvSpPr txBox="1">
            <a:spLocks noGrp="1"/>
          </p:cNvSpPr>
          <p:nvPr>
            <p:ph type="subTitle" idx="1"/>
          </p:nvPr>
        </p:nvSpPr>
        <p:spPr>
          <a:xfrm>
            <a:off x="849851" y="2801511"/>
            <a:ext cx="2621976" cy="1157400"/>
          </a:xfrm>
          <a:prstGeom prst="rect">
            <a:avLst/>
          </a:prstGeom>
        </p:spPr>
        <p:txBody>
          <a:bodyPr spcFirstLastPara="1" wrap="square" lIns="91425" tIns="91425" rIns="91425" bIns="91425" anchor="t" anchorCtr="0">
            <a:noAutofit/>
          </a:bodyPr>
          <a:lstStyle/>
          <a:p>
            <a:pPr marL="114300" indent="0" algn="l"/>
            <a:r>
              <a:rPr lang="pt-PT" sz="1200" dirty="0" err="1">
                <a:solidFill>
                  <a:schemeClr val="bg1"/>
                </a:solidFill>
                <a:latin typeface="AdvGulliv"/>
              </a:rPr>
              <a:t>It</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 </a:t>
            </a:r>
            <a:r>
              <a:rPr lang="pt-PT" sz="1200" dirty="0" err="1">
                <a:solidFill>
                  <a:schemeClr val="bg1"/>
                </a:solidFill>
                <a:latin typeface="AdvGulliv"/>
              </a:rPr>
              <a:t>supervised</a:t>
            </a:r>
            <a:r>
              <a:rPr lang="pt-PT" sz="1200" dirty="0">
                <a:solidFill>
                  <a:schemeClr val="bg1"/>
                </a:solidFill>
                <a:latin typeface="AdvGulliv"/>
              </a:rPr>
              <a:t> </a:t>
            </a:r>
            <a:r>
              <a:rPr lang="pt-PT" sz="1200" dirty="0" err="1">
                <a:solidFill>
                  <a:schemeClr val="bg1"/>
                </a:solidFill>
                <a:latin typeface="AdvGulliv"/>
              </a:rPr>
              <a:t>machine</a:t>
            </a:r>
            <a:r>
              <a:rPr lang="pt-PT" sz="1200" dirty="0">
                <a:solidFill>
                  <a:schemeClr val="bg1"/>
                </a:solidFill>
                <a:latin typeface="AdvGulliv"/>
              </a:rPr>
              <a:t> </a:t>
            </a:r>
            <a:r>
              <a:rPr lang="pt-PT" sz="1200" dirty="0" err="1">
                <a:solidFill>
                  <a:schemeClr val="bg1"/>
                </a:solidFill>
                <a:latin typeface="AdvGulliv"/>
              </a:rPr>
              <a:t>learning</a:t>
            </a:r>
            <a:r>
              <a:rPr lang="pt-PT" sz="1200" dirty="0">
                <a:solidFill>
                  <a:schemeClr val="bg1"/>
                </a:solidFill>
                <a:latin typeface="AdvGulliv"/>
              </a:rPr>
              <a:t> </a:t>
            </a:r>
            <a:r>
              <a:rPr lang="pt-PT" sz="1200" dirty="0" err="1">
                <a:solidFill>
                  <a:schemeClr val="bg1"/>
                </a:solidFill>
                <a:latin typeface="AdvGulliv"/>
              </a:rPr>
              <a:t>algorithm</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based</a:t>
            </a:r>
            <a:r>
              <a:rPr lang="pt-PT" sz="1200" dirty="0">
                <a:solidFill>
                  <a:schemeClr val="bg1"/>
                </a:solidFill>
                <a:latin typeface="AdvGulliv"/>
              </a:rPr>
              <a:t> </a:t>
            </a:r>
            <a:r>
              <a:rPr lang="pt-PT" sz="1200" dirty="0" err="1">
                <a:solidFill>
                  <a:schemeClr val="bg1"/>
                </a:solidFill>
                <a:latin typeface="AdvGulliv"/>
              </a:rPr>
              <a:t>on</a:t>
            </a:r>
            <a:r>
              <a:rPr lang="pt-PT" sz="1200" dirty="0">
                <a:solidFill>
                  <a:schemeClr val="bg1"/>
                </a:solidFill>
                <a:latin typeface="AdvGulliv"/>
              </a:rPr>
              <a:t> </a:t>
            </a:r>
            <a:r>
              <a:rPr lang="pt-PT" sz="1200" dirty="0" err="1">
                <a:solidFill>
                  <a:schemeClr val="bg1"/>
                </a:solidFill>
                <a:latin typeface="AdvGulliv"/>
              </a:rPr>
              <a:t>Bayes</a:t>
            </a:r>
            <a:r>
              <a:rPr lang="pt-PT" sz="1200" dirty="0">
                <a:solidFill>
                  <a:schemeClr val="bg1"/>
                </a:solidFill>
                <a:latin typeface="AdvGulliv"/>
              </a:rPr>
              <a:t> </a:t>
            </a:r>
            <a:r>
              <a:rPr lang="pt-PT" sz="1200" dirty="0" err="1">
                <a:solidFill>
                  <a:schemeClr val="bg1"/>
                </a:solidFill>
                <a:latin typeface="AdvGulliv"/>
              </a:rPr>
              <a:t>theorem</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key</a:t>
            </a:r>
            <a:r>
              <a:rPr lang="pt-PT" sz="1200" dirty="0">
                <a:solidFill>
                  <a:schemeClr val="bg1"/>
                </a:solidFill>
                <a:latin typeface="AdvGulliv"/>
              </a:rPr>
              <a:t> </a:t>
            </a:r>
            <a:r>
              <a:rPr lang="pt-PT" sz="1200" dirty="0" err="1">
                <a:solidFill>
                  <a:schemeClr val="bg1"/>
                </a:solidFill>
                <a:latin typeface="AdvGulliv"/>
              </a:rPr>
              <a:t>assumption</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Naive</a:t>
            </a:r>
            <a:r>
              <a:rPr lang="pt-PT" sz="1200" dirty="0">
                <a:solidFill>
                  <a:schemeClr val="bg1"/>
                </a:solidFill>
                <a:latin typeface="AdvGulliv"/>
              </a:rPr>
              <a:t> </a:t>
            </a:r>
            <a:r>
              <a:rPr lang="pt-PT" sz="1200" dirty="0" err="1">
                <a:solidFill>
                  <a:schemeClr val="bg1"/>
                </a:solidFill>
                <a:latin typeface="AdvGulliv"/>
              </a:rPr>
              <a:t>Bayes</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features</a:t>
            </a:r>
            <a:r>
              <a:rPr lang="pt-PT" sz="1200" dirty="0">
                <a:solidFill>
                  <a:schemeClr val="bg1"/>
                </a:solidFill>
                <a:latin typeface="AdvGulliv"/>
              </a:rPr>
              <a:t> (</a:t>
            </a:r>
            <a:r>
              <a:rPr lang="pt-PT" sz="1200" dirty="0" err="1">
                <a:solidFill>
                  <a:schemeClr val="bg1"/>
                </a:solidFill>
                <a:latin typeface="AdvGulliv"/>
              </a:rPr>
              <a:t>words</a:t>
            </a:r>
            <a:r>
              <a:rPr lang="pt-PT" sz="1200" dirty="0">
                <a:solidFill>
                  <a:schemeClr val="bg1"/>
                </a:solidFill>
                <a:latin typeface="AdvGulliv"/>
              </a:rPr>
              <a:t> </a:t>
            </a:r>
            <a:r>
              <a:rPr lang="pt-PT" sz="1200" dirty="0" err="1">
                <a:solidFill>
                  <a:schemeClr val="bg1"/>
                </a:solidFill>
                <a:latin typeface="AdvGulliv"/>
              </a:rPr>
              <a:t>or</a:t>
            </a:r>
            <a:r>
              <a:rPr lang="pt-PT" sz="1200" dirty="0">
                <a:solidFill>
                  <a:schemeClr val="bg1"/>
                </a:solidFill>
                <a:latin typeface="AdvGulliv"/>
              </a:rPr>
              <a:t> </a:t>
            </a:r>
            <a:r>
              <a:rPr lang="pt-PT" sz="1200" dirty="0" err="1">
                <a:solidFill>
                  <a:schemeClr val="bg1"/>
                </a:solidFill>
                <a:latin typeface="AdvGulliv"/>
              </a:rPr>
              <a:t>other</a:t>
            </a:r>
            <a:r>
              <a:rPr lang="pt-PT" sz="1200" dirty="0">
                <a:solidFill>
                  <a:schemeClr val="bg1"/>
                </a:solidFill>
                <a:latin typeface="AdvGulliv"/>
              </a:rPr>
              <a:t> </a:t>
            </a:r>
            <a:r>
              <a:rPr lang="pt-PT" sz="1200" dirty="0" err="1">
                <a:solidFill>
                  <a:schemeClr val="bg1"/>
                </a:solidFill>
                <a:latin typeface="AdvGulliv"/>
              </a:rPr>
              <a:t>attributes</a:t>
            </a:r>
            <a:r>
              <a:rPr lang="pt-PT" sz="1200" dirty="0">
                <a:solidFill>
                  <a:schemeClr val="bg1"/>
                </a:solidFill>
                <a:latin typeface="AdvGulliv"/>
              </a:rPr>
              <a:t>) are </a:t>
            </a:r>
            <a:r>
              <a:rPr lang="pt-PT" sz="1200" dirty="0" err="1">
                <a:solidFill>
                  <a:schemeClr val="bg1"/>
                </a:solidFill>
                <a:latin typeface="AdvGulliv"/>
              </a:rPr>
              <a:t>conditionally</a:t>
            </a:r>
            <a:r>
              <a:rPr lang="pt-PT" sz="1200" dirty="0">
                <a:solidFill>
                  <a:schemeClr val="bg1"/>
                </a:solidFill>
                <a:latin typeface="AdvGulliv"/>
              </a:rPr>
              <a:t> </a:t>
            </a:r>
            <a:r>
              <a:rPr lang="pt-PT" sz="1200" dirty="0" err="1">
                <a:solidFill>
                  <a:schemeClr val="bg1"/>
                </a:solidFill>
                <a:latin typeface="AdvGulliv"/>
              </a:rPr>
              <a:t>independent</a:t>
            </a:r>
            <a:r>
              <a:rPr lang="pt-PT" sz="1200" dirty="0">
                <a:solidFill>
                  <a:schemeClr val="bg1"/>
                </a:solidFill>
                <a:latin typeface="AdvGulliv"/>
              </a:rPr>
              <a:t> </a:t>
            </a:r>
            <a:r>
              <a:rPr lang="pt-PT" sz="1200" dirty="0" err="1">
                <a:solidFill>
                  <a:schemeClr val="bg1"/>
                </a:solidFill>
                <a:latin typeface="AdvGulliv"/>
              </a:rPr>
              <a:t>given</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class</a:t>
            </a:r>
            <a:r>
              <a:rPr lang="pt-PT" sz="1200" dirty="0">
                <a:solidFill>
                  <a:schemeClr val="bg1"/>
                </a:solidFill>
                <a:latin typeface="AdvGulliv"/>
              </a:rPr>
              <a:t> </a:t>
            </a:r>
            <a:r>
              <a:rPr lang="pt-PT" sz="1200" dirty="0" err="1">
                <a:solidFill>
                  <a:schemeClr val="bg1"/>
                </a:solidFill>
                <a:latin typeface="AdvGulliv"/>
              </a:rPr>
              <a:t>label</a:t>
            </a:r>
            <a:r>
              <a:rPr lang="pt-PT" sz="1200" dirty="0">
                <a:solidFill>
                  <a:schemeClr val="bg1"/>
                </a:solidFill>
                <a:latin typeface="AdvGulliv"/>
              </a:rPr>
              <a:t>. </a:t>
            </a:r>
            <a:r>
              <a:rPr lang="pt-PT" sz="1200" dirty="0" err="1">
                <a:solidFill>
                  <a:schemeClr val="bg1"/>
                </a:solidFill>
                <a:latin typeface="AdvGulliv"/>
              </a:rPr>
              <a:t>It</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particularly</a:t>
            </a:r>
            <a:r>
              <a:rPr lang="pt-PT" sz="1200" dirty="0">
                <a:solidFill>
                  <a:schemeClr val="bg1"/>
                </a:solidFill>
                <a:latin typeface="AdvGulliv"/>
              </a:rPr>
              <a:t> popular for </a:t>
            </a:r>
            <a:r>
              <a:rPr lang="pt-PT" sz="1200" dirty="0" err="1">
                <a:solidFill>
                  <a:schemeClr val="bg1"/>
                </a:solidFill>
                <a:latin typeface="AdvGulliv"/>
              </a:rPr>
              <a:t>text</a:t>
            </a:r>
            <a:r>
              <a:rPr lang="pt-PT" sz="1200" dirty="0">
                <a:solidFill>
                  <a:schemeClr val="bg1"/>
                </a:solidFill>
                <a:latin typeface="AdvGulliv"/>
              </a:rPr>
              <a:t> </a:t>
            </a:r>
            <a:r>
              <a:rPr lang="pt-PT" sz="1200" dirty="0" err="1">
                <a:solidFill>
                  <a:schemeClr val="bg1"/>
                </a:solidFill>
                <a:latin typeface="AdvGulliv"/>
              </a:rPr>
              <a:t>classification</a:t>
            </a:r>
            <a:r>
              <a:rPr lang="pt-PT" sz="1200" dirty="0">
                <a:solidFill>
                  <a:schemeClr val="bg1"/>
                </a:solidFill>
                <a:latin typeface="AdvGulliv"/>
              </a:rPr>
              <a:t> </a:t>
            </a:r>
            <a:r>
              <a:rPr lang="pt-PT" sz="1200" dirty="0" err="1">
                <a:solidFill>
                  <a:schemeClr val="bg1"/>
                </a:solidFill>
                <a:latin typeface="AdvGulliv"/>
              </a:rPr>
              <a:t>tasks</a:t>
            </a:r>
            <a:r>
              <a:rPr lang="pt-PT" sz="1200" dirty="0">
                <a:solidFill>
                  <a:schemeClr val="bg1"/>
                </a:solidFill>
                <a:latin typeface="AdvGulliv"/>
              </a:rPr>
              <a:t>, </a:t>
            </a:r>
            <a:r>
              <a:rPr lang="pt-PT" sz="1200" dirty="0" err="1">
                <a:solidFill>
                  <a:schemeClr val="bg1"/>
                </a:solidFill>
                <a:latin typeface="AdvGulliv"/>
              </a:rPr>
              <a:t>such</a:t>
            </a:r>
            <a:r>
              <a:rPr lang="pt-PT" sz="1200" dirty="0">
                <a:solidFill>
                  <a:schemeClr val="bg1"/>
                </a:solidFill>
                <a:latin typeface="AdvGulliv"/>
              </a:rPr>
              <a:t> as spam </a:t>
            </a:r>
            <a:r>
              <a:rPr lang="pt-PT" sz="1200" dirty="0" err="1">
                <a:solidFill>
                  <a:schemeClr val="bg1"/>
                </a:solidFill>
                <a:latin typeface="AdvGulliv"/>
              </a:rPr>
              <a:t>filtering</a:t>
            </a:r>
            <a:r>
              <a:rPr lang="pt-PT" sz="1200" dirty="0">
                <a:solidFill>
                  <a:schemeClr val="bg1"/>
                </a:solidFill>
                <a:latin typeface="AdvGulliv"/>
              </a:rPr>
              <a:t>,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analysis</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document</a:t>
            </a:r>
            <a:r>
              <a:rPr lang="pt-PT" sz="1200" dirty="0">
                <a:solidFill>
                  <a:schemeClr val="bg1"/>
                </a:solidFill>
                <a:latin typeface="AdvGulliv"/>
              </a:rPr>
              <a:t> </a:t>
            </a:r>
            <a:r>
              <a:rPr lang="pt-PT" sz="1200" dirty="0" err="1">
                <a:solidFill>
                  <a:schemeClr val="bg1"/>
                </a:solidFill>
                <a:latin typeface="AdvGulliv"/>
              </a:rPr>
              <a:t>categorization</a:t>
            </a:r>
            <a:r>
              <a:rPr lang="pt-PT" sz="1200" dirty="0">
                <a:solidFill>
                  <a:schemeClr val="bg1"/>
                </a:solidFill>
                <a:latin typeface="AdvGulliv"/>
              </a:rPr>
              <a:t>.</a:t>
            </a:r>
            <a:endParaRPr sz="1200" dirty="0">
              <a:solidFill>
                <a:schemeClr val="bg1"/>
              </a:solidFill>
              <a:latin typeface="AdvGulliv"/>
            </a:endParaRPr>
          </a:p>
        </p:txBody>
      </p:sp>
      <p:sp>
        <p:nvSpPr>
          <p:cNvPr id="27" name="Google Shape;2004;p58">
            <a:extLst>
              <a:ext uri="{FF2B5EF4-FFF2-40B4-BE49-F238E27FC236}">
                <a16:creationId xmlns:a16="http://schemas.microsoft.com/office/drawing/2014/main" id="{30A8E8C2-F56D-1933-00B8-37EDB4BCA4B8}"/>
              </a:ext>
            </a:extLst>
          </p:cNvPr>
          <p:cNvSpPr txBox="1">
            <a:spLocks/>
          </p:cNvSpPr>
          <p:nvPr/>
        </p:nvSpPr>
        <p:spPr>
          <a:xfrm>
            <a:off x="3635909" y="2456513"/>
            <a:ext cx="2140223" cy="4968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b="1" dirty="0" err="1">
                <a:latin typeface="-apple-system"/>
              </a:rPr>
              <a:t>Logistic</a:t>
            </a:r>
            <a:r>
              <a:rPr lang="pt-PT" sz="1400" b="1" dirty="0">
                <a:latin typeface="-apple-system"/>
              </a:rPr>
              <a:t> </a:t>
            </a:r>
            <a:r>
              <a:rPr lang="pt-PT" sz="1400" b="1" dirty="0" err="1">
                <a:latin typeface="-apple-system"/>
              </a:rPr>
              <a:t>Regression</a:t>
            </a:r>
            <a:r>
              <a:rPr lang="pt-PT" sz="1400" b="1" dirty="0">
                <a:latin typeface="-apple-system"/>
              </a:rPr>
              <a:t> </a:t>
            </a:r>
            <a:r>
              <a:rPr lang="pt-PT" sz="1400" b="1" dirty="0" err="1">
                <a:latin typeface="-apple-system"/>
              </a:rPr>
              <a:t>with</a:t>
            </a:r>
            <a:r>
              <a:rPr lang="pt-PT" sz="1400" b="1" dirty="0">
                <a:latin typeface="-apple-system"/>
              </a:rPr>
              <a:t> </a:t>
            </a:r>
            <a:r>
              <a:rPr lang="pt-PT" sz="1400" b="1" dirty="0" err="1">
                <a:latin typeface="-apple-system"/>
              </a:rPr>
              <a:t>Maximum</a:t>
            </a:r>
            <a:r>
              <a:rPr lang="pt-PT" sz="1400" b="1" dirty="0">
                <a:latin typeface="-apple-system"/>
              </a:rPr>
              <a:t> </a:t>
            </a:r>
            <a:r>
              <a:rPr lang="pt-PT" sz="1400" b="1" dirty="0" err="1">
                <a:latin typeface="-apple-system"/>
              </a:rPr>
              <a:t>Entropy</a:t>
            </a:r>
            <a:endParaRPr lang="pt-PT" sz="1400" dirty="0"/>
          </a:p>
        </p:txBody>
      </p:sp>
      <p:sp>
        <p:nvSpPr>
          <p:cNvPr id="28" name="Google Shape;2005;p58">
            <a:extLst>
              <a:ext uri="{FF2B5EF4-FFF2-40B4-BE49-F238E27FC236}">
                <a16:creationId xmlns:a16="http://schemas.microsoft.com/office/drawing/2014/main" id="{6320ABEC-5FF9-2FBF-C34A-F82A3E25C24A}"/>
              </a:ext>
            </a:extLst>
          </p:cNvPr>
          <p:cNvSpPr txBox="1">
            <a:spLocks/>
          </p:cNvSpPr>
          <p:nvPr/>
        </p:nvSpPr>
        <p:spPr>
          <a:xfrm>
            <a:off x="3538500" y="2879407"/>
            <a:ext cx="2727829"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Logistic</a:t>
            </a:r>
            <a:r>
              <a:rPr lang="pt-PT" sz="1200" dirty="0">
                <a:solidFill>
                  <a:schemeClr val="bg1"/>
                </a:solidFill>
                <a:latin typeface="AdvGulliv"/>
              </a:rPr>
              <a:t> </a:t>
            </a:r>
            <a:r>
              <a:rPr lang="pt-PT" sz="1200" dirty="0" err="1">
                <a:solidFill>
                  <a:schemeClr val="bg1"/>
                </a:solidFill>
                <a:latin typeface="AdvGulliv"/>
              </a:rPr>
              <a:t>Regression</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a:t>
            </a:r>
            <a:r>
              <a:rPr lang="pt-PT" sz="1200" dirty="0" err="1">
                <a:solidFill>
                  <a:schemeClr val="bg1"/>
                </a:solidFill>
                <a:latin typeface="AdvGulliv"/>
              </a:rPr>
              <a:t>Maximum</a:t>
            </a:r>
            <a:r>
              <a:rPr lang="pt-PT" sz="1200" dirty="0">
                <a:solidFill>
                  <a:schemeClr val="bg1"/>
                </a:solidFill>
                <a:latin typeface="AdvGulliv"/>
              </a:rPr>
              <a:t> </a:t>
            </a:r>
            <a:r>
              <a:rPr lang="pt-PT" sz="1200" dirty="0" err="1">
                <a:solidFill>
                  <a:schemeClr val="bg1"/>
                </a:solidFill>
                <a:latin typeface="AdvGulliv"/>
              </a:rPr>
              <a:t>Entropy</a:t>
            </a:r>
            <a:r>
              <a:rPr lang="pt-PT" sz="1200" dirty="0">
                <a:solidFill>
                  <a:schemeClr val="bg1"/>
                </a:solidFill>
                <a:latin typeface="AdvGulliv"/>
              </a:rPr>
              <a:t>, </a:t>
            </a:r>
            <a:r>
              <a:rPr lang="pt-PT" sz="1200" dirty="0" err="1">
                <a:solidFill>
                  <a:schemeClr val="bg1"/>
                </a:solidFill>
                <a:latin typeface="AdvGulliv"/>
              </a:rPr>
              <a:t>often</a:t>
            </a:r>
            <a:r>
              <a:rPr lang="pt-PT" sz="1200" dirty="0">
                <a:solidFill>
                  <a:schemeClr val="bg1"/>
                </a:solidFill>
                <a:latin typeface="AdvGulliv"/>
              </a:rPr>
              <a:t> </a:t>
            </a:r>
            <a:r>
              <a:rPr lang="pt-PT" sz="1200" dirty="0" err="1">
                <a:solidFill>
                  <a:schemeClr val="bg1"/>
                </a:solidFill>
                <a:latin typeface="AdvGulliv"/>
              </a:rPr>
              <a:t>referred</a:t>
            </a:r>
            <a:r>
              <a:rPr lang="pt-PT" sz="1200" dirty="0">
                <a:solidFill>
                  <a:schemeClr val="bg1"/>
                </a:solidFill>
                <a:latin typeface="AdvGulliv"/>
              </a:rPr>
              <a:t> to </a:t>
            </a:r>
            <a:r>
              <a:rPr lang="pt-PT" sz="1200" dirty="0" err="1">
                <a:solidFill>
                  <a:schemeClr val="bg1"/>
                </a:solidFill>
                <a:latin typeface="AdvGulliv"/>
              </a:rPr>
              <a:t>simply</a:t>
            </a:r>
            <a:r>
              <a:rPr lang="pt-PT" sz="1200" dirty="0">
                <a:solidFill>
                  <a:schemeClr val="bg1"/>
                </a:solidFill>
                <a:latin typeface="AdvGulliv"/>
              </a:rPr>
              <a:t> as </a:t>
            </a:r>
            <a:r>
              <a:rPr lang="pt-PT" sz="1200" dirty="0" err="1">
                <a:solidFill>
                  <a:schemeClr val="bg1"/>
                </a:solidFill>
                <a:latin typeface="AdvGulliv"/>
              </a:rPr>
              <a:t>Logistic</a:t>
            </a:r>
            <a:r>
              <a:rPr lang="pt-PT" sz="1200" dirty="0">
                <a:solidFill>
                  <a:schemeClr val="bg1"/>
                </a:solidFill>
                <a:latin typeface="AdvGulliv"/>
              </a:rPr>
              <a:t> </a:t>
            </a:r>
            <a:r>
              <a:rPr lang="pt-PT" sz="1200" dirty="0" err="1">
                <a:solidFill>
                  <a:schemeClr val="bg1"/>
                </a:solidFill>
                <a:latin typeface="AdvGulliv"/>
              </a:rPr>
              <a:t>Regression</a:t>
            </a:r>
            <a:r>
              <a:rPr lang="pt-PT" sz="1200" dirty="0">
                <a:solidFill>
                  <a:schemeClr val="bg1"/>
                </a:solidFill>
                <a:latin typeface="AdvGulliv"/>
              </a:rPr>
              <a:t> </a:t>
            </a:r>
            <a:r>
              <a:rPr lang="pt-PT" sz="1200" dirty="0" err="1">
                <a:solidFill>
                  <a:schemeClr val="bg1"/>
                </a:solidFill>
                <a:latin typeface="AdvGulliv"/>
              </a:rPr>
              <a:t>or</a:t>
            </a:r>
            <a:r>
              <a:rPr lang="pt-PT" sz="1200" dirty="0">
                <a:solidFill>
                  <a:schemeClr val="bg1"/>
                </a:solidFill>
                <a:latin typeface="AdvGulliv"/>
              </a:rPr>
              <a:t> </a:t>
            </a:r>
            <a:r>
              <a:rPr lang="pt-PT" sz="1200" dirty="0" err="1">
                <a:solidFill>
                  <a:schemeClr val="bg1"/>
                </a:solidFill>
                <a:latin typeface="AdvGulliv"/>
              </a:rPr>
              <a:t>MaxEnt</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 popular </a:t>
            </a:r>
            <a:r>
              <a:rPr lang="pt-PT" sz="1200" dirty="0" err="1">
                <a:solidFill>
                  <a:schemeClr val="bg1"/>
                </a:solidFill>
                <a:latin typeface="AdvGulliv"/>
              </a:rPr>
              <a:t>statistical</a:t>
            </a:r>
            <a:r>
              <a:rPr lang="pt-PT" sz="1200" dirty="0">
                <a:solidFill>
                  <a:schemeClr val="bg1"/>
                </a:solidFill>
                <a:latin typeface="AdvGulliv"/>
              </a:rPr>
              <a:t> </a:t>
            </a:r>
            <a:r>
              <a:rPr lang="pt-PT" sz="1200" dirty="0" err="1">
                <a:solidFill>
                  <a:schemeClr val="bg1"/>
                </a:solidFill>
                <a:latin typeface="AdvGulliv"/>
              </a:rPr>
              <a:t>model</a:t>
            </a:r>
            <a:r>
              <a:rPr lang="pt-PT" sz="1200" dirty="0">
                <a:solidFill>
                  <a:schemeClr val="bg1"/>
                </a:solidFill>
                <a:latin typeface="AdvGulliv"/>
              </a:rPr>
              <a:t> </a:t>
            </a:r>
            <a:r>
              <a:rPr lang="pt-PT" sz="1200" dirty="0" err="1">
                <a:solidFill>
                  <a:schemeClr val="bg1"/>
                </a:solidFill>
                <a:latin typeface="AdvGulliv"/>
              </a:rPr>
              <a:t>used</a:t>
            </a:r>
            <a:r>
              <a:rPr lang="pt-PT" sz="1200" dirty="0">
                <a:solidFill>
                  <a:schemeClr val="bg1"/>
                </a:solidFill>
                <a:latin typeface="AdvGulliv"/>
              </a:rPr>
              <a:t> for </a:t>
            </a:r>
            <a:r>
              <a:rPr lang="pt-PT" sz="1200" dirty="0" err="1">
                <a:solidFill>
                  <a:schemeClr val="bg1"/>
                </a:solidFill>
                <a:latin typeface="AdvGulliv"/>
              </a:rPr>
              <a:t>binary</a:t>
            </a:r>
            <a:r>
              <a:rPr lang="pt-PT" sz="1200" dirty="0">
                <a:solidFill>
                  <a:schemeClr val="bg1"/>
                </a:solidFill>
                <a:latin typeface="AdvGulliv"/>
              </a:rPr>
              <a:t> </a:t>
            </a:r>
            <a:r>
              <a:rPr lang="pt-PT" sz="1200" dirty="0" err="1">
                <a:solidFill>
                  <a:schemeClr val="bg1"/>
                </a:solidFill>
                <a:latin typeface="AdvGulliv"/>
              </a:rPr>
              <a:t>classification</a:t>
            </a:r>
            <a:r>
              <a:rPr lang="pt-PT" sz="1200" dirty="0">
                <a:solidFill>
                  <a:schemeClr val="bg1"/>
                </a:solidFill>
                <a:latin typeface="AdvGulliv"/>
              </a:rPr>
              <a:t> </a:t>
            </a:r>
            <a:r>
              <a:rPr lang="pt-PT" sz="1200" dirty="0" err="1">
                <a:solidFill>
                  <a:schemeClr val="bg1"/>
                </a:solidFill>
                <a:latin typeface="AdvGulliv"/>
              </a:rPr>
              <a:t>tasks</a:t>
            </a:r>
            <a:r>
              <a:rPr lang="pt-PT" sz="1200" dirty="0">
                <a:solidFill>
                  <a:schemeClr val="bg1"/>
                </a:solidFill>
                <a:latin typeface="AdvGulliv"/>
              </a:rPr>
              <a:t>. </a:t>
            </a:r>
            <a:r>
              <a:rPr lang="pt-PT" sz="1200" dirty="0" err="1">
                <a:solidFill>
                  <a:schemeClr val="bg1"/>
                </a:solidFill>
                <a:latin typeface="AdvGulliv"/>
              </a:rPr>
              <a:t>It</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based</a:t>
            </a:r>
            <a:r>
              <a:rPr lang="pt-PT" sz="1200" dirty="0">
                <a:solidFill>
                  <a:schemeClr val="bg1"/>
                </a:solidFill>
                <a:latin typeface="AdvGulliv"/>
              </a:rPr>
              <a:t> </a:t>
            </a:r>
            <a:r>
              <a:rPr lang="pt-PT" sz="1200" dirty="0" err="1">
                <a:solidFill>
                  <a:schemeClr val="bg1"/>
                </a:solidFill>
                <a:latin typeface="AdvGulliv"/>
              </a:rPr>
              <a:t>on</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concept</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maximum</a:t>
            </a:r>
            <a:r>
              <a:rPr lang="pt-PT" sz="1200" dirty="0">
                <a:solidFill>
                  <a:schemeClr val="bg1"/>
                </a:solidFill>
                <a:latin typeface="AdvGulliv"/>
              </a:rPr>
              <a:t> </a:t>
            </a:r>
            <a:r>
              <a:rPr lang="pt-PT" sz="1200" dirty="0" err="1">
                <a:solidFill>
                  <a:schemeClr val="bg1"/>
                </a:solidFill>
                <a:latin typeface="AdvGulliv"/>
              </a:rPr>
              <a:t>entropy</a:t>
            </a:r>
            <a:r>
              <a:rPr lang="pt-PT" sz="1200" dirty="0">
                <a:solidFill>
                  <a:schemeClr val="bg1"/>
                </a:solidFill>
                <a:latin typeface="AdvGulliv"/>
              </a:rPr>
              <a:t>, </a:t>
            </a:r>
            <a:r>
              <a:rPr lang="pt-PT" sz="1200" dirty="0" err="1">
                <a:solidFill>
                  <a:schemeClr val="bg1"/>
                </a:solidFill>
                <a:latin typeface="AdvGulliv"/>
              </a:rPr>
              <a:t>which</a:t>
            </a:r>
            <a:r>
              <a:rPr lang="pt-PT" sz="1200" dirty="0">
                <a:solidFill>
                  <a:schemeClr val="bg1"/>
                </a:solidFill>
                <a:latin typeface="AdvGulliv"/>
              </a:rPr>
              <a:t> </a:t>
            </a:r>
            <a:r>
              <a:rPr lang="pt-PT" sz="1200" dirty="0" err="1">
                <a:solidFill>
                  <a:schemeClr val="bg1"/>
                </a:solidFill>
                <a:latin typeface="AdvGulliv"/>
              </a:rPr>
              <a:t>aims</a:t>
            </a:r>
            <a:r>
              <a:rPr lang="pt-PT" sz="1200" dirty="0">
                <a:solidFill>
                  <a:schemeClr val="bg1"/>
                </a:solidFill>
                <a:latin typeface="AdvGulliv"/>
              </a:rPr>
              <a:t> to </a:t>
            </a:r>
            <a:r>
              <a:rPr lang="pt-PT" sz="1200" dirty="0" err="1">
                <a:solidFill>
                  <a:schemeClr val="bg1"/>
                </a:solidFill>
                <a:latin typeface="AdvGulliv"/>
              </a:rPr>
              <a:t>find</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model</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a:t>
            </a:r>
            <a:r>
              <a:rPr lang="pt-PT" sz="1200" dirty="0" err="1">
                <a:solidFill>
                  <a:schemeClr val="bg1"/>
                </a:solidFill>
                <a:latin typeface="AdvGulliv"/>
              </a:rPr>
              <a:t>makes</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least</a:t>
            </a:r>
            <a:r>
              <a:rPr lang="pt-PT" sz="1200" dirty="0">
                <a:solidFill>
                  <a:schemeClr val="bg1"/>
                </a:solidFill>
                <a:latin typeface="AdvGulliv"/>
              </a:rPr>
              <a:t> </a:t>
            </a:r>
            <a:r>
              <a:rPr lang="pt-PT" sz="1200" dirty="0" err="1">
                <a:solidFill>
                  <a:schemeClr val="bg1"/>
                </a:solidFill>
                <a:latin typeface="AdvGulliv"/>
              </a:rPr>
              <a:t>assumptions</a:t>
            </a:r>
            <a:r>
              <a:rPr lang="pt-PT" sz="1200" dirty="0">
                <a:solidFill>
                  <a:schemeClr val="bg1"/>
                </a:solidFill>
                <a:latin typeface="AdvGulliv"/>
              </a:rPr>
              <a:t> </a:t>
            </a:r>
            <a:r>
              <a:rPr lang="pt-PT" sz="1200" dirty="0" err="1">
                <a:solidFill>
                  <a:schemeClr val="bg1"/>
                </a:solidFill>
                <a:latin typeface="AdvGulliv"/>
              </a:rPr>
              <a:t>about</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data </a:t>
            </a:r>
            <a:r>
              <a:rPr lang="pt-PT" sz="1200" dirty="0" err="1">
                <a:solidFill>
                  <a:schemeClr val="bg1"/>
                </a:solidFill>
                <a:latin typeface="AdvGulliv"/>
              </a:rPr>
              <a:t>while</a:t>
            </a:r>
            <a:r>
              <a:rPr lang="pt-PT" sz="1200" dirty="0">
                <a:solidFill>
                  <a:schemeClr val="bg1"/>
                </a:solidFill>
                <a:latin typeface="AdvGulliv"/>
              </a:rPr>
              <a:t> </a:t>
            </a:r>
            <a:r>
              <a:rPr lang="pt-PT" sz="1200" dirty="0" err="1">
                <a:solidFill>
                  <a:schemeClr val="bg1"/>
                </a:solidFill>
                <a:latin typeface="AdvGulliv"/>
              </a:rPr>
              <a:t>still</a:t>
            </a:r>
            <a:r>
              <a:rPr lang="pt-PT" sz="1200" dirty="0">
                <a:solidFill>
                  <a:schemeClr val="bg1"/>
                </a:solidFill>
                <a:latin typeface="AdvGulliv"/>
              </a:rPr>
              <a:t> </a:t>
            </a:r>
            <a:r>
              <a:rPr lang="pt-PT" sz="1200" dirty="0" err="1">
                <a:solidFill>
                  <a:schemeClr val="bg1"/>
                </a:solidFill>
                <a:latin typeface="AdvGulliv"/>
              </a:rPr>
              <a:t>being</a:t>
            </a:r>
            <a:r>
              <a:rPr lang="pt-PT" sz="1200" dirty="0">
                <a:solidFill>
                  <a:schemeClr val="bg1"/>
                </a:solidFill>
                <a:latin typeface="AdvGulliv"/>
              </a:rPr>
              <a:t> </a:t>
            </a:r>
            <a:r>
              <a:rPr lang="pt-PT" sz="1200" dirty="0" err="1">
                <a:solidFill>
                  <a:schemeClr val="bg1"/>
                </a:solidFill>
                <a:latin typeface="AdvGulliv"/>
              </a:rPr>
              <a:t>consistent</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observed</a:t>
            </a:r>
            <a:r>
              <a:rPr lang="pt-PT" sz="1200" dirty="0">
                <a:solidFill>
                  <a:schemeClr val="bg1"/>
                </a:solidFill>
                <a:latin typeface="AdvGulliv"/>
              </a:rPr>
              <a:t> </a:t>
            </a:r>
            <a:r>
              <a:rPr lang="pt-PT" sz="1200" dirty="0" err="1">
                <a:solidFill>
                  <a:schemeClr val="bg1"/>
                </a:solidFill>
                <a:latin typeface="AdvGulliv"/>
              </a:rPr>
              <a:t>information</a:t>
            </a:r>
            <a:r>
              <a:rPr lang="pt-PT" sz="1200" dirty="0">
                <a:solidFill>
                  <a:schemeClr val="bg1"/>
                </a:solidFill>
                <a:latin typeface="AdvGulliv"/>
              </a:rPr>
              <a:t>.</a:t>
            </a:r>
          </a:p>
        </p:txBody>
      </p:sp>
      <p:sp>
        <p:nvSpPr>
          <p:cNvPr id="30" name="Google Shape;2004;p58">
            <a:extLst>
              <a:ext uri="{FF2B5EF4-FFF2-40B4-BE49-F238E27FC236}">
                <a16:creationId xmlns:a16="http://schemas.microsoft.com/office/drawing/2014/main" id="{A0790371-60DA-80C2-7451-13609529ACC1}"/>
              </a:ext>
            </a:extLst>
          </p:cNvPr>
          <p:cNvSpPr txBox="1">
            <a:spLocks/>
          </p:cNvSpPr>
          <p:nvPr/>
        </p:nvSpPr>
        <p:spPr>
          <a:xfrm>
            <a:off x="6344461" y="2382568"/>
            <a:ext cx="1655445" cy="4413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b="1" dirty="0" err="1">
                <a:latin typeface="-apple-system"/>
              </a:rPr>
              <a:t>Random</a:t>
            </a:r>
            <a:r>
              <a:rPr lang="pt-PT" sz="1400" b="1" dirty="0">
                <a:latin typeface="-apple-system"/>
              </a:rPr>
              <a:t> </a:t>
            </a:r>
            <a:r>
              <a:rPr lang="pt-PT" sz="1400" b="1" dirty="0" err="1">
                <a:latin typeface="-apple-system"/>
              </a:rPr>
              <a:t>Forest</a:t>
            </a:r>
            <a:endParaRPr lang="pt-PT" sz="1400" dirty="0"/>
          </a:p>
        </p:txBody>
      </p:sp>
      <p:sp>
        <p:nvSpPr>
          <p:cNvPr id="31" name="Google Shape;2005;p58">
            <a:extLst>
              <a:ext uri="{FF2B5EF4-FFF2-40B4-BE49-F238E27FC236}">
                <a16:creationId xmlns:a16="http://schemas.microsoft.com/office/drawing/2014/main" id="{4070709B-C6DC-0EFD-24E1-FF2A2D477F79}"/>
              </a:ext>
            </a:extLst>
          </p:cNvPr>
          <p:cNvSpPr txBox="1">
            <a:spLocks/>
          </p:cNvSpPr>
          <p:nvPr/>
        </p:nvSpPr>
        <p:spPr>
          <a:xfrm>
            <a:off x="6142337" y="2827846"/>
            <a:ext cx="2342347"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This</a:t>
            </a:r>
            <a:r>
              <a:rPr lang="pt-PT" sz="1200" dirty="0">
                <a:solidFill>
                  <a:schemeClr val="bg1"/>
                </a:solidFill>
                <a:latin typeface="AdvGulliv"/>
              </a:rPr>
              <a:t> </a:t>
            </a:r>
            <a:r>
              <a:rPr lang="pt-PT" sz="1200" dirty="0" err="1">
                <a:solidFill>
                  <a:schemeClr val="bg1"/>
                </a:solidFill>
                <a:latin typeface="AdvGulliv"/>
              </a:rPr>
              <a:t>model</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an</a:t>
            </a:r>
            <a:r>
              <a:rPr lang="pt-PT" sz="1200" dirty="0">
                <a:solidFill>
                  <a:schemeClr val="bg1"/>
                </a:solidFill>
                <a:latin typeface="AdvGulliv"/>
              </a:rPr>
              <a:t> ensemble </a:t>
            </a:r>
            <a:r>
              <a:rPr lang="pt-PT" sz="1200" dirty="0" err="1">
                <a:solidFill>
                  <a:schemeClr val="bg1"/>
                </a:solidFill>
                <a:latin typeface="AdvGulliv"/>
              </a:rPr>
              <a:t>learning</a:t>
            </a:r>
            <a:r>
              <a:rPr lang="pt-PT" sz="1200" dirty="0">
                <a:solidFill>
                  <a:schemeClr val="bg1"/>
                </a:solidFill>
                <a:latin typeface="AdvGulliv"/>
              </a:rPr>
              <a:t> </a:t>
            </a:r>
            <a:r>
              <a:rPr lang="pt-PT" sz="1200" dirty="0" err="1">
                <a:solidFill>
                  <a:schemeClr val="bg1"/>
                </a:solidFill>
                <a:latin typeface="AdvGulliv"/>
              </a:rPr>
              <a:t>algorithm</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combines </a:t>
            </a:r>
            <a:r>
              <a:rPr lang="pt-PT" sz="1200" dirty="0" err="1">
                <a:solidFill>
                  <a:schemeClr val="bg1"/>
                </a:solidFill>
                <a:latin typeface="AdvGulliv"/>
              </a:rPr>
              <a:t>multiple</a:t>
            </a:r>
            <a:r>
              <a:rPr lang="pt-PT" sz="1200" dirty="0">
                <a:solidFill>
                  <a:schemeClr val="bg1"/>
                </a:solidFill>
                <a:latin typeface="AdvGulliv"/>
              </a:rPr>
              <a:t> </a:t>
            </a:r>
            <a:r>
              <a:rPr lang="pt-PT" sz="1200" dirty="0" err="1">
                <a:solidFill>
                  <a:schemeClr val="bg1"/>
                </a:solidFill>
                <a:latin typeface="AdvGulliv"/>
              </a:rPr>
              <a:t>decision</a:t>
            </a:r>
            <a:r>
              <a:rPr lang="pt-PT" sz="1200" dirty="0">
                <a:solidFill>
                  <a:schemeClr val="bg1"/>
                </a:solidFill>
                <a:latin typeface="AdvGulliv"/>
              </a:rPr>
              <a:t> </a:t>
            </a:r>
            <a:r>
              <a:rPr lang="pt-PT" sz="1200" dirty="0" err="1">
                <a:solidFill>
                  <a:schemeClr val="bg1"/>
                </a:solidFill>
                <a:latin typeface="AdvGulliv"/>
              </a:rPr>
              <a:t>trees</a:t>
            </a:r>
            <a:r>
              <a:rPr lang="pt-PT" sz="1200" dirty="0">
                <a:solidFill>
                  <a:schemeClr val="bg1"/>
                </a:solidFill>
                <a:latin typeface="AdvGulliv"/>
              </a:rPr>
              <a:t> to </a:t>
            </a:r>
            <a:r>
              <a:rPr lang="pt-PT" sz="1200" dirty="0" err="1">
                <a:solidFill>
                  <a:schemeClr val="bg1"/>
                </a:solidFill>
                <a:latin typeface="AdvGulliv"/>
              </a:rPr>
              <a:t>make</a:t>
            </a:r>
            <a:r>
              <a:rPr lang="pt-PT" sz="1200" dirty="0">
                <a:solidFill>
                  <a:schemeClr val="bg1"/>
                </a:solidFill>
                <a:latin typeface="AdvGulliv"/>
              </a:rPr>
              <a:t> a final </a:t>
            </a:r>
            <a:r>
              <a:rPr lang="pt-PT" sz="1200" dirty="0" err="1">
                <a:solidFill>
                  <a:schemeClr val="bg1"/>
                </a:solidFill>
                <a:latin typeface="AdvGulliv"/>
              </a:rPr>
              <a:t>prediction</a:t>
            </a:r>
            <a:r>
              <a:rPr lang="pt-PT" sz="1200" dirty="0">
                <a:solidFill>
                  <a:schemeClr val="bg1"/>
                </a:solidFill>
                <a:latin typeface="AdvGulliv"/>
              </a:rPr>
              <a:t>. </a:t>
            </a:r>
            <a:r>
              <a:rPr lang="pt-PT" sz="1200" dirty="0" err="1">
                <a:solidFill>
                  <a:schemeClr val="bg1"/>
                </a:solidFill>
                <a:latin typeface="AdvGulliv"/>
              </a:rPr>
              <a:t>It</a:t>
            </a:r>
            <a:r>
              <a:rPr lang="pt-PT" sz="1200" dirty="0">
                <a:solidFill>
                  <a:schemeClr val="bg1"/>
                </a:solidFill>
                <a:latin typeface="AdvGulliv"/>
              </a:rPr>
              <a:t> </a:t>
            </a:r>
            <a:r>
              <a:rPr lang="pt-PT" sz="1200" dirty="0" err="1">
                <a:solidFill>
                  <a:schemeClr val="bg1"/>
                </a:solidFill>
                <a:latin typeface="AdvGulliv"/>
              </a:rPr>
              <a:t>works</a:t>
            </a:r>
            <a:r>
              <a:rPr lang="pt-PT" sz="1200" dirty="0">
                <a:solidFill>
                  <a:schemeClr val="bg1"/>
                </a:solidFill>
                <a:latin typeface="AdvGulliv"/>
              </a:rPr>
              <a:t> </a:t>
            </a:r>
            <a:r>
              <a:rPr lang="pt-PT" sz="1200" dirty="0" err="1">
                <a:solidFill>
                  <a:schemeClr val="bg1"/>
                </a:solidFill>
                <a:latin typeface="AdvGulliv"/>
              </a:rPr>
              <a:t>by</a:t>
            </a:r>
            <a:r>
              <a:rPr lang="pt-PT" sz="1200" dirty="0">
                <a:solidFill>
                  <a:schemeClr val="bg1"/>
                </a:solidFill>
                <a:latin typeface="AdvGulliv"/>
              </a:rPr>
              <a:t> </a:t>
            </a:r>
            <a:r>
              <a:rPr lang="pt-PT" sz="1200" dirty="0" err="1">
                <a:solidFill>
                  <a:schemeClr val="bg1"/>
                </a:solidFill>
                <a:latin typeface="AdvGulliv"/>
              </a:rPr>
              <a:t>creating</a:t>
            </a:r>
            <a:r>
              <a:rPr lang="pt-PT" sz="1200" dirty="0">
                <a:solidFill>
                  <a:schemeClr val="bg1"/>
                </a:solidFill>
                <a:latin typeface="AdvGulliv"/>
              </a:rPr>
              <a:t> a set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decision</a:t>
            </a:r>
            <a:r>
              <a:rPr lang="pt-PT" sz="1200" dirty="0">
                <a:solidFill>
                  <a:schemeClr val="bg1"/>
                </a:solidFill>
                <a:latin typeface="AdvGulliv"/>
              </a:rPr>
              <a:t> </a:t>
            </a:r>
            <a:r>
              <a:rPr lang="pt-PT" sz="1200" dirty="0" err="1">
                <a:solidFill>
                  <a:schemeClr val="bg1"/>
                </a:solidFill>
                <a:latin typeface="AdvGulliv"/>
              </a:rPr>
              <a:t>trees</a:t>
            </a:r>
            <a:r>
              <a:rPr lang="pt-PT" sz="1200" dirty="0">
                <a:solidFill>
                  <a:schemeClr val="bg1"/>
                </a:solidFill>
                <a:latin typeface="AdvGulliv"/>
              </a:rPr>
              <a:t>, </a:t>
            </a:r>
            <a:r>
              <a:rPr lang="pt-PT" sz="1200" dirty="0" err="1">
                <a:solidFill>
                  <a:schemeClr val="bg1"/>
                </a:solidFill>
                <a:latin typeface="AdvGulliv"/>
              </a:rPr>
              <a:t>each</a:t>
            </a:r>
            <a:r>
              <a:rPr lang="pt-PT" sz="1200" dirty="0">
                <a:solidFill>
                  <a:schemeClr val="bg1"/>
                </a:solidFill>
                <a:latin typeface="AdvGulliv"/>
              </a:rPr>
              <a:t> </a:t>
            </a:r>
            <a:r>
              <a:rPr lang="pt-PT" sz="1200" dirty="0" err="1">
                <a:solidFill>
                  <a:schemeClr val="bg1"/>
                </a:solidFill>
                <a:latin typeface="AdvGulliv"/>
              </a:rPr>
              <a:t>trained</a:t>
            </a:r>
            <a:r>
              <a:rPr lang="pt-PT" sz="1200" dirty="0">
                <a:solidFill>
                  <a:schemeClr val="bg1"/>
                </a:solidFill>
                <a:latin typeface="AdvGulliv"/>
              </a:rPr>
              <a:t> </a:t>
            </a:r>
            <a:r>
              <a:rPr lang="pt-PT" sz="1200" dirty="0" err="1">
                <a:solidFill>
                  <a:schemeClr val="bg1"/>
                </a:solidFill>
                <a:latin typeface="AdvGulliv"/>
              </a:rPr>
              <a:t>on</a:t>
            </a:r>
            <a:r>
              <a:rPr lang="pt-PT" sz="1200" dirty="0">
                <a:solidFill>
                  <a:schemeClr val="bg1"/>
                </a:solidFill>
                <a:latin typeface="AdvGulliv"/>
              </a:rPr>
              <a:t> a </a:t>
            </a:r>
            <a:r>
              <a:rPr lang="pt-PT" sz="1200" dirty="0" err="1">
                <a:solidFill>
                  <a:schemeClr val="bg1"/>
                </a:solidFill>
                <a:latin typeface="AdvGulliv"/>
              </a:rPr>
              <a:t>random</a:t>
            </a:r>
            <a:r>
              <a:rPr lang="pt-PT" sz="1200" dirty="0">
                <a:solidFill>
                  <a:schemeClr val="bg1"/>
                </a:solidFill>
                <a:latin typeface="AdvGulliv"/>
              </a:rPr>
              <a:t> </a:t>
            </a:r>
            <a:r>
              <a:rPr lang="pt-PT" sz="1200" dirty="0" err="1">
                <a:solidFill>
                  <a:schemeClr val="bg1"/>
                </a:solidFill>
                <a:latin typeface="AdvGulliv"/>
              </a:rPr>
              <a:t>subset</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input data.</a:t>
            </a:r>
          </a:p>
        </p:txBody>
      </p:sp>
    </p:spTree>
    <p:extLst>
      <p:ext uri="{BB962C8B-B14F-4D97-AF65-F5344CB8AC3E}">
        <p14:creationId xmlns:p14="http://schemas.microsoft.com/office/powerpoint/2010/main" val="173795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848700" y="159140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04</a:t>
            </a:r>
            <a:endParaRPr sz="2400" dirty="0"/>
          </a:p>
        </p:txBody>
      </p:sp>
      <p:sp>
        <p:nvSpPr>
          <p:cNvPr id="185" name="Google Shape;185;p40"/>
          <p:cNvSpPr txBox="1">
            <a:spLocks noGrp="1"/>
          </p:cNvSpPr>
          <p:nvPr>
            <p:ph type="title" idx="7"/>
          </p:nvPr>
        </p:nvSpPr>
        <p:spPr>
          <a:xfrm>
            <a:off x="3338750" y="159140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05</a:t>
            </a:r>
            <a:endParaRPr sz="2400" dirty="0"/>
          </a:p>
        </p:txBody>
      </p:sp>
      <p:sp>
        <p:nvSpPr>
          <p:cNvPr id="186" name="Google Shape;186;p40"/>
          <p:cNvSpPr txBox="1">
            <a:spLocks noGrp="1"/>
          </p:cNvSpPr>
          <p:nvPr>
            <p:ph type="title" idx="8"/>
          </p:nvPr>
        </p:nvSpPr>
        <p:spPr>
          <a:xfrm>
            <a:off x="5916808" y="159605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06</a:t>
            </a:r>
            <a:endParaRPr sz="2400" dirty="0"/>
          </a:p>
        </p:txBody>
      </p:sp>
      <p:cxnSp>
        <p:nvCxnSpPr>
          <p:cNvPr id="187" name="Google Shape;187;p40"/>
          <p:cNvCxnSpPr/>
          <p:nvPr/>
        </p:nvCxnSpPr>
        <p:spPr>
          <a:xfrm>
            <a:off x="1683600" y="236686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173650" y="236686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751708" y="237151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55;p54">
            <a:extLst>
              <a:ext uri="{FF2B5EF4-FFF2-40B4-BE49-F238E27FC236}">
                <a16:creationId xmlns:a16="http://schemas.microsoft.com/office/drawing/2014/main" id="{72BB359F-C134-BDC3-3F50-5A79A36E9794}"/>
              </a:ext>
            </a:extLst>
          </p:cNvPr>
          <p:cNvSpPr txBox="1">
            <a:spLocks/>
          </p:cNvSpPr>
          <p:nvPr/>
        </p:nvSpPr>
        <p:spPr>
          <a:xfrm>
            <a:off x="503933" y="465910"/>
            <a:ext cx="2834818"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400" dirty="0">
                <a:solidFill>
                  <a:schemeClr val="accent1"/>
                </a:solidFill>
              </a:rPr>
              <a:t>4. Modeling</a:t>
            </a:r>
            <a:br>
              <a:rPr lang="en-US" dirty="0"/>
            </a:br>
            <a:br>
              <a:rPr lang="en-US" dirty="0"/>
            </a:br>
            <a:endParaRPr lang="en-US" dirty="0"/>
          </a:p>
        </p:txBody>
      </p:sp>
      <p:cxnSp>
        <p:nvCxnSpPr>
          <p:cNvPr id="3" name="Google Shape;1969;p54">
            <a:extLst>
              <a:ext uri="{FF2B5EF4-FFF2-40B4-BE49-F238E27FC236}">
                <a16:creationId xmlns:a16="http://schemas.microsoft.com/office/drawing/2014/main" id="{CED5E9A0-E3EA-2ABC-E7F0-E75A3C50214C}"/>
              </a:ext>
            </a:extLst>
          </p:cNvPr>
          <p:cNvCxnSpPr/>
          <p:nvPr/>
        </p:nvCxnSpPr>
        <p:spPr>
          <a:xfrm>
            <a:off x="575750" y="38686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 name="Google Shape;2004;p58">
            <a:extLst>
              <a:ext uri="{FF2B5EF4-FFF2-40B4-BE49-F238E27FC236}">
                <a16:creationId xmlns:a16="http://schemas.microsoft.com/office/drawing/2014/main" id="{FC4B5754-E1C4-C0BD-1C7F-1CF2887BDA7B}"/>
              </a:ext>
            </a:extLst>
          </p:cNvPr>
          <p:cNvSpPr txBox="1">
            <a:spLocks/>
          </p:cNvSpPr>
          <p:nvPr/>
        </p:nvSpPr>
        <p:spPr>
          <a:xfrm>
            <a:off x="1067298" y="2315305"/>
            <a:ext cx="1655445"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b="1" dirty="0" err="1">
                <a:latin typeface="-apple-system"/>
              </a:rPr>
              <a:t>GBoost</a:t>
            </a:r>
            <a:endParaRPr lang="pt-PT" sz="1400" dirty="0"/>
          </a:p>
        </p:txBody>
      </p:sp>
      <p:sp>
        <p:nvSpPr>
          <p:cNvPr id="25" name="Google Shape;2005;p58">
            <a:extLst>
              <a:ext uri="{FF2B5EF4-FFF2-40B4-BE49-F238E27FC236}">
                <a16:creationId xmlns:a16="http://schemas.microsoft.com/office/drawing/2014/main" id="{40E9FFDC-2E23-7D8C-95CA-52927AAFCA71}"/>
              </a:ext>
            </a:extLst>
          </p:cNvPr>
          <p:cNvSpPr txBox="1">
            <a:spLocks noGrp="1"/>
          </p:cNvSpPr>
          <p:nvPr>
            <p:ph type="subTitle" idx="1"/>
          </p:nvPr>
        </p:nvSpPr>
        <p:spPr>
          <a:xfrm>
            <a:off x="754711" y="2863705"/>
            <a:ext cx="2301385" cy="1157400"/>
          </a:xfrm>
          <a:prstGeom prst="rect">
            <a:avLst/>
          </a:prstGeom>
        </p:spPr>
        <p:txBody>
          <a:bodyPr spcFirstLastPara="1" wrap="square" lIns="91425" tIns="91425" rIns="91425" bIns="91425" anchor="t" anchorCtr="0">
            <a:noAutofit/>
          </a:bodyPr>
          <a:lstStyle/>
          <a:p>
            <a:pPr marL="114300" indent="0" algn="l"/>
            <a:r>
              <a:rPr lang="pt-PT" sz="1200" dirty="0" err="1">
                <a:solidFill>
                  <a:schemeClr val="bg1"/>
                </a:solidFill>
                <a:latin typeface="AdvGulliv"/>
              </a:rPr>
              <a:t>Gradient</a:t>
            </a:r>
            <a:r>
              <a:rPr lang="pt-PT" sz="1200" dirty="0">
                <a:solidFill>
                  <a:schemeClr val="bg1"/>
                </a:solidFill>
                <a:latin typeface="AdvGulliv"/>
              </a:rPr>
              <a:t> </a:t>
            </a:r>
            <a:r>
              <a:rPr lang="pt-PT" sz="1200" dirty="0" err="1">
                <a:solidFill>
                  <a:schemeClr val="bg1"/>
                </a:solidFill>
                <a:latin typeface="AdvGulliv"/>
              </a:rPr>
              <a:t>Boosted</a:t>
            </a:r>
            <a:r>
              <a:rPr lang="pt-PT" sz="1200" dirty="0">
                <a:solidFill>
                  <a:schemeClr val="bg1"/>
                </a:solidFill>
                <a:latin typeface="AdvGulliv"/>
              </a:rPr>
              <a:t> </a:t>
            </a:r>
            <a:r>
              <a:rPr lang="pt-PT" sz="1200" dirty="0" err="1">
                <a:solidFill>
                  <a:schemeClr val="bg1"/>
                </a:solidFill>
                <a:latin typeface="AdvGulliv"/>
              </a:rPr>
              <a:t>Trees</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also</a:t>
            </a:r>
            <a:r>
              <a:rPr lang="pt-PT" sz="1200" dirty="0">
                <a:solidFill>
                  <a:schemeClr val="bg1"/>
                </a:solidFill>
                <a:latin typeface="AdvGulliv"/>
              </a:rPr>
              <a:t> </a:t>
            </a:r>
            <a:r>
              <a:rPr lang="pt-PT" sz="1200" dirty="0" err="1">
                <a:solidFill>
                  <a:schemeClr val="bg1"/>
                </a:solidFill>
                <a:latin typeface="AdvGulliv"/>
              </a:rPr>
              <a:t>an</a:t>
            </a:r>
            <a:r>
              <a:rPr lang="pt-PT" sz="1200" dirty="0">
                <a:solidFill>
                  <a:schemeClr val="bg1"/>
                </a:solidFill>
                <a:latin typeface="AdvGulliv"/>
              </a:rPr>
              <a:t> ensemble </a:t>
            </a:r>
            <a:r>
              <a:rPr lang="pt-PT" sz="1200" dirty="0" err="1">
                <a:solidFill>
                  <a:schemeClr val="bg1"/>
                </a:solidFill>
                <a:latin typeface="AdvGulliv"/>
              </a:rPr>
              <a:t>learning</a:t>
            </a:r>
            <a:r>
              <a:rPr lang="pt-PT" sz="1200" dirty="0">
                <a:solidFill>
                  <a:schemeClr val="bg1"/>
                </a:solidFill>
                <a:latin typeface="AdvGulliv"/>
              </a:rPr>
              <a:t> </a:t>
            </a:r>
            <a:r>
              <a:rPr lang="pt-PT" sz="1200" dirty="0" err="1">
                <a:solidFill>
                  <a:schemeClr val="bg1"/>
                </a:solidFill>
                <a:latin typeface="AdvGulliv"/>
              </a:rPr>
              <a:t>algorithm</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combines </a:t>
            </a:r>
            <a:r>
              <a:rPr lang="pt-PT" sz="1200" dirty="0" err="1">
                <a:solidFill>
                  <a:schemeClr val="bg1"/>
                </a:solidFill>
                <a:latin typeface="AdvGulliv"/>
              </a:rPr>
              <a:t>multiple</a:t>
            </a:r>
            <a:r>
              <a:rPr lang="pt-PT" sz="1200" dirty="0">
                <a:solidFill>
                  <a:schemeClr val="bg1"/>
                </a:solidFill>
                <a:latin typeface="AdvGulliv"/>
              </a:rPr>
              <a:t> </a:t>
            </a:r>
            <a:r>
              <a:rPr lang="pt-PT" sz="1200" dirty="0" err="1">
                <a:solidFill>
                  <a:schemeClr val="bg1"/>
                </a:solidFill>
                <a:latin typeface="AdvGulliv"/>
              </a:rPr>
              <a:t>weak</a:t>
            </a:r>
            <a:r>
              <a:rPr lang="pt-PT" sz="1200" dirty="0">
                <a:solidFill>
                  <a:schemeClr val="bg1"/>
                </a:solidFill>
                <a:latin typeface="AdvGulliv"/>
              </a:rPr>
              <a:t> </a:t>
            </a:r>
            <a:r>
              <a:rPr lang="pt-PT" sz="1200" dirty="0" err="1">
                <a:solidFill>
                  <a:schemeClr val="bg1"/>
                </a:solidFill>
                <a:latin typeface="AdvGulliv"/>
              </a:rPr>
              <a:t>models</a:t>
            </a:r>
            <a:r>
              <a:rPr lang="pt-PT" sz="1200" dirty="0">
                <a:solidFill>
                  <a:schemeClr val="bg1"/>
                </a:solidFill>
                <a:latin typeface="AdvGulliv"/>
              </a:rPr>
              <a:t> to </a:t>
            </a:r>
            <a:r>
              <a:rPr lang="pt-PT" sz="1200" dirty="0" err="1">
                <a:solidFill>
                  <a:schemeClr val="bg1"/>
                </a:solidFill>
                <a:latin typeface="AdvGulliv"/>
              </a:rPr>
              <a:t>make</a:t>
            </a:r>
            <a:r>
              <a:rPr lang="pt-PT" sz="1200" dirty="0">
                <a:solidFill>
                  <a:schemeClr val="bg1"/>
                </a:solidFill>
                <a:latin typeface="AdvGulliv"/>
              </a:rPr>
              <a:t> a final </a:t>
            </a:r>
            <a:r>
              <a:rPr lang="pt-PT" sz="1200" dirty="0" err="1">
                <a:solidFill>
                  <a:schemeClr val="bg1"/>
                </a:solidFill>
                <a:latin typeface="AdvGulliv"/>
              </a:rPr>
              <a:t>prediction</a:t>
            </a:r>
            <a:r>
              <a:rPr lang="pt-PT" sz="1200" dirty="0">
                <a:solidFill>
                  <a:schemeClr val="bg1"/>
                </a:solidFill>
                <a:latin typeface="AdvGulliv"/>
              </a:rPr>
              <a:t>. </a:t>
            </a:r>
            <a:r>
              <a:rPr lang="pt-PT" sz="1200" dirty="0" err="1">
                <a:solidFill>
                  <a:schemeClr val="bg1"/>
                </a:solidFill>
                <a:latin typeface="AdvGulliv"/>
              </a:rPr>
              <a:t>It</a:t>
            </a:r>
            <a:r>
              <a:rPr lang="pt-PT" sz="1200" dirty="0">
                <a:solidFill>
                  <a:schemeClr val="bg1"/>
                </a:solidFill>
                <a:latin typeface="AdvGulliv"/>
              </a:rPr>
              <a:t> </a:t>
            </a:r>
            <a:r>
              <a:rPr lang="pt-PT" sz="1200" dirty="0" err="1">
                <a:solidFill>
                  <a:schemeClr val="bg1"/>
                </a:solidFill>
                <a:latin typeface="AdvGulliv"/>
              </a:rPr>
              <a:t>works</a:t>
            </a:r>
            <a:r>
              <a:rPr lang="pt-PT" sz="1200" dirty="0">
                <a:solidFill>
                  <a:schemeClr val="bg1"/>
                </a:solidFill>
                <a:latin typeface="AdvGulliv"/>
              </a:rPr>
              <a:t> </a:t>
            </a:r>
            <a:r>
              <a:rPr lang="pt-PT" sz="1200" dirty="0" err="1">
                <a:solidFill>
                  <a:schemeClr val="bg1"/>
                </a:solidFill>
                <a:latin typeface="AdvGulliv"/>
              </a:rPr>
              <a:t>by</a:t>
            </a:r>
            <a:r>
              <a:rPr lang="pt-PT" sz="1200" dirty="0">
                <a:solidFill>
                  <a:schemeClr val="bg1"/>
                </a:solidFill>
                <a:latin typeface="AdvGulliv"/>
              </a:rPr>
              <a:t> </a:t>
            </a:r>
            <a:r>
              <a:rPr lang="pt-PT" sz="1200" dirty="0" err="1">
                <a:solidFill>
                  <a:schemeClr val="bg1"/>
                </a:solidFill>
                <a:latin typeface="AdvGulliv"/>
              </a:rPr>
              <a:t>creating</a:t>
            </a:r>
            <a:r>
              <a:rPr lang="pt-PT" sz="1200" dirty="0">
                <a:solidFill>
                  <a:schemeClr val="bg1"/>
                </a:solidFill>
                <a:latin typeface="AdvGulliv"/>
              </a:rPr>
              <a:t> a series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decision</a:t>
            </a:r>
            <a:r>
              <a:rPr lang="pt-PT" sz="1200" dirty="0">
                <a:solidFill>
                  <a:schemeClr val="bg1"/>
                </a:solidFill>
                <a:latin typeface="AdvGulliv"/>
              </a:rPr>
              <a:t> </a:t>
            </a:r>
            <a:r>
              <a:rPr lang="pt-PT" sz="1200" dirty="0" err="1">
                <a:solidFill>
                  <a:schemeClr val="bg1"/>
                </a:solidFill>
                <a:latin typeface="AdvGulliv"/>
              </a:rPr>
              <a:t>trees</a:t>
            </a:r>
            <a:r>
              <a:rPr lang="pt-PT" sz="1200" dirty="0">
                <a:solidFill>
                  <a:schemeClr val="bg1"/>
                </a:solidFill>
                <a:latin typeface="AdvGulliv"/>
              </a:rPr>
              <a:t>, </a:t>
            </a:r>
            <a:r>
              <a:rPr lang="pt-PT" sz="1200" dirty="0" err="1">
                <a:solidFill>
                  <a:schemeClr val="bg1"/>
                </a:solidFill>
                <a:latin typeface="AdvGulliv"/>
              </a:rPr>
              <a:t>each</a:t>
            </a:r>
            <a:r>
              <a:rPr lang="pt-PT" sz="1200" dirty="0">
                <a:solidFill>
                  <a:schemeClr val="bg1"/>
                </a:solidFill>
                <a:latin typeface="AdvGulliv"/>
              </a:rPr>
              <a:t> </a:t>
            </a:r>
            <a:r>
              <a:rPr lang="pt-PT" sz="1200" dirty="0" err="1">
                <a:solidFill>
                  <a:schemeClr val="bg1"/>
                </a:solidFill>
                <a:latin typeface="AdvGulliv"/>
              </a:rPr>
              <a:t>trained</a:t>
            </a:r>
            <a:r>
              <a:rPr lang="pt-PT" sz="1200" dirty="0">
                <a:solidFill>
                  <a:schemeClr val="bg1"/>
                </a:solidFill>
                <a:latin typeface="AdvGulliv"/>
              </a:rPr>
              <a:t> </a:t>
            </a:r>
            <a:r>
              <a:rPr lang="pt-PT" sz="1200" dirty="0" err="1">
                <a:solidFill>
                  <a:schemeClr val="bg1"/>
                </a:solidFill>
                <a:latin typeface="AdvGulliv"/>
              </a:rPr>
              <a:t>on</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errors</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previous</a:t>
            </a:r>
            <a:r>
              <a:rPr lang="pt-PT" sz="1200" dirty="0">
                <a:solidFill>
                  <a:schemeClr val="bg1"/>
                </a:solidFill>
                <a:latin typeface="AdvGulliv"/>
              </a:rPr>
              <a:t> </a:t>
            </a:r>
            <a:r>
              <a:rPr lang="pt-PT" sz="1200" dirty="0" err="1">
                <a:solidFill>
                  <a:schemeClr val="bg1"/>
                </a:solidFill>
                <a:latin typeface="AdvGulliv"/>
              </a:rPr>
              <a:t>tree</a:t>
            </a:r>
            <a:r>
              <a:rPr lang="pt-PT" sz="1200" dirty="0">
                <a:solidFill>
                  <a:schemeClr val="bg1"/>
                </a:solidFill>
                <a:latin typeface="AdvGulliv"/>
              </a:rPr>
              <a:t>.</a:t>
            </a:r>
            <a:endParaRPr sz="1200" dirty="0">
              <a:solidFill>
                <a:schemeClr val="bg1"/>
              </a:solidFill>
              <a:latin typeface="AdvGulliv"/>
            </a:endParaRPr>
          </a:p>
        </p:txBody>
      </p:sp>
      <p:sp>
        <p:nvSpPr>
          <p:cNvPr id="27" name="Google Shape;2004;p58">
            <a:extLst>
              <a:ext uri="{FF2B5EF4-FFF2-40B4-BE49-F238E27FC236}">
                <a16:creationId xmlns:a16="http://schemas.microsoft.com/office/drawing/2014/main" id="{30A8E8C2-F56D-1933-00B8-37EDB4BCA4B8}"/>
              </a:ext>
            </a:extLst>
          </p:cNvPr>
          <p:cNvSpPr txBox="1">
            <a:spLocks/>
          </p:cNvSpPr>
          <p:nvPr/>
        </p:nvSpPr>
        <p:spPr>
          <a:xfrm>
            <a:off x="3540874" y="2366865"/>
            <a:ext cx="2067000" cy="4968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b="1" dirty="0" err="1">
                <a:latin typeface="-apple-system"/>
              </a:rPr>
              <a:t>Support</a:t>
            </a:r>
            <a:r>
              <a:rPr lang="pt-PT" sz="1400" b="1" dirty="0">
                <a:latin typeface="-apple-system"/>
              </a:rPr>
              <a:t> </a:t>
            </a:r>
            <a:r>
              <a:rPr lang="pt-PT" sz="1400" b="1" dirty="0" err="1">
                <a:latin typeface="-apple-system"/>
              </a:rPr>
              <a:t>Vector</a:t>
            </a:r>
            <a:r>
              <a:rPr lang="pt-PT" sz="1400" b="1" dirty="0">
                <a:latin typeface="-apple-system"/>
              </a:rPr>
              <a:t> </a:t>
            </a:r>
            <a:r>
              <a:rPr lang="pt-PT" sz="1400" b="1" dirty="0" err="1">
                <a:latin typeface="-apple-system"/>
              </a:rPr>
              <a:t>Machine</a:t>
            </a:r>
            <a:endParaRPr lang="pt-PT" sz="1400" dirty="0"/>
          </a:p>
        </p:txBody>
      </p:sp>
      <p:sp>
        <p:nvSpPr>
          <p:cNvPr id="28" name="Google Shape;2005;p58">
            <a:extLst>
              <a:ext uri="{FF2B5EF4-FFF2-40B4-BE49-F238E27FC236}">
                <a16:creationId xmlns:a16="http://schemas.microsoft.com/office/drawing/2014/main" id="{6320ABEC-5FF9-2FBF-C34A-F82A3E25C24A}"/>
              </a:ext>
            </a:extLst>
          </p:cNvPr>
          <p:cNvSpPr txBox="1">
            <a:spLocks/>
          </p:cNvSpPr>
          <p:nvPr/>
        </p:nvSpPr>
        <p:spPr>
          <a:xfrm>
            <a:off x="3162906" y="2857833"/>
            <a:ext cx="2753902"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The</a:t>
            </a:r>
            <a:r>
              <a:rPr lang="pt-PT" sz="1200" dirty="0">
                <a:solidFill>
                  <a:schemeClr val="bg1"/>
                </a:solidFill>
                <a:latin typeface="AdvGulliv"/>
              </a:rPr>
              <a:t> basic </a:t>
            </a:r>
            <a:r>
              <a:rPr lang="pt-PT" sz="1200" dirty="0" err="1">
                <a:solidFill>
                  <a:schemeClr val="bg1"/>
                </a:solidFill>
                <a:latin typeface="AdvGulliv"/>
              </a:rPr>
              <a:t>idea</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SVM </a:t>
            </a:r>
            <a:r>
              <a:rPr lang="pt-PT" sz="1200" dirty="0" err="1">
                <a:solidFill>
                  <a:schemeClr val="bg1"/>
                </a:solidFill>
                <a:latin typeface="AdvGulliv"/>
              </a:rPr>
              <a:t>is</a:t>
            </a:r>
            <a:r>
              <a:rPr lang="pt-PT" sz="1200" dirty="0">
                <a:solidFill>
                  <a:schemeClr val="bg1"/>
                </a:solidFill>
                <a:latin typeface="AdvGulliv"/>
              </a:rPr>
              <a:t> to </a:t>
            </a:r>
            <a:r>
              <a:rPr lang="pt-PT" sz="1200" dirty="0" err="1">
                <a:solidFill>
                  <a:schemeClr val="bg1"/>
                </a:solidFill>
                <a:latin typeface="AdvGulliv"/>
              </a:rPr>
              <a:t>map</a:t>
            </a:r>
            <a:r>
              <a:rPr lang="pt-PT" sz="1200" dirty="0">
                <a:solidFill>
                  <a:schemeClr val="bg1"/>
                </a:solidFill>
                <a:latin typeface="AdvGulliv"/>
              </a:rPr>
              <a:t> input data </a:t>
            </a:r>
            <a:r>
              <a:rPr lang="pt-PT" sz="1200" dirty="0" err="1">
                <a:solidFill>
                  <a:schemeClr val="bg1"/>
                </a:solidFill>
                <a:latin typeface="AdvGulliv"/>
              </a:rPr>
              <a:t>points</a:t>
            </a:r>
            <a:r>
              <a:rPr lang="pt-PT" sz="1200" dirty="0">
                <a:solidFill>
                  <a:schemeClr val="bg1"/>
                </a:solidFill>
                <a:latin typeface="AdvGulliv"/>
              </a:rPr>
              <a:t> </a:t>
            </a:r>
            <a:r>
              <a:rPr lang="pt-PT" sz="1200" dirty="0" err="1">
                <a:solidFill>
                  <a:schemeClr val="bg1"/>
                </a:solidFill>
                <a:latin typeface="AdvGulliv"/>
              </a:rPr>
              <a:t>into</a:t>
            </a:r>
            <a:r>
              <a:rPr lang="pt-PT" sz="1200" dirty="0">
                <a:solidFill>
                  <a:schemeClr val="bg1"/>
                </a:solidFill>
                <a:latin typeface="AdvGulliv"/>
              </a:rPr>
              <a:t> a </a:t>
            </a:r>
            <a:r>
              <a:rPr lang="pt-PT" sz="1200" dirty="0" err="1">
                <a:solidFill>
                  <a:schemeClr val="bg1"/>
                </a:solidFill>
                <a:latin typeface="AdvGulliv"/>
              </a:rPr>
              <a:t>higher</a:t>
            </a:r>
            <a:r>
              <a:rPr lang="pt-PT" sz="1200" dirty="0">
                <a:solidFill>
                  <a:schemeClr val="bg1"/>
                </a:solidFill>
                <a:latin typeface="AdvGulliv"/>
              </a:rPr>
              <a:t>-dimensional </a:t>
            </a:r>
            <a:r>
              <a:rPr lang="pt-PT" sz="1200" dirty="0" err="1">
                <a:solidFill>
                  <a:schemeClr val="bg1"/>
                </a:solidFill>
                <a:latin typeface="AdvGulliv"/>
              </a:rPr>
              <a:t>feature</a:t>
            </a:r>
            <a:r>
              <a:rPr lang="pt-PT" sz="1200" dirty="0">
                <a:solidFill>
                  <a:schemeClr val="bg1"/>
                </a:solidFill>
                <a:latin typeface="AdvGulliv"/>
              </a:rPr>
              <a:t> </a:t>
            </a:r>
            <a:r>
              <a:rPr lang="pt-PT" sz="1200" dirty="0" err="1">
                <a:solidFill>
                  <a:schemeClr val="bg1"/>
                </a:solidFill>
                <a:latin typeface="AdvGulliv"/>
              </a:rPr>
              <a:t>space</a:t>
            </a:r>
            <a:r>
              <a:rPr lang="pt-PT" sz="1200" dirty="0">
                <a:solidFill>
                  <a:schemeClr val="bg1"/>
                </a:solidFill>
                <a:latin typeface="AdvGulliv"/>
              </a:rPr>
              <a:t> </a:t>
            </a:r>
            <a:r>
              <a:rPr lang="pt-PT" sz="1200" dirty="0" err="1">
                <a:solidFill>
                  <a:schemeClr val="bg1"/>
                </a:solidFill>
                <a:latin typeface="AdvGulliv"/>
              </a:rPr>
              <a:t>where</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data </a:t>
            </a:r>
            <a:r>
              <a:rPr lang="pt-PT" sz="1200" dirty="0" err="1">
                <a:solidFill>
                  <a:schemeClr val="bg1"/>
                </a:solidFill>
                <a:latin typeface="AdvGulliv"/>
              </a:rPr>
              <a:t>points</a:t>
            </a:r>
            <a:r>
              <a:rPr lang="pt-PT" sz="1200" dirty="0">
                <a:solidFill>
                  <a:schemeClr val="bg1"/>
                </a:solidFill>
                <a:latin typeface="AdvGulliv"/>
              </a:rPr>
              <a:t> </a:t>
            </a:r>
            <a:r>
              <a:rPr lang="pt-PT" sz="1200" dirty="0" err="1">
                <a:solidFill>
                  <a:schemeClr val="bg1"/>
                </a:solidFill>
                <a:latin typeface="AdvGulliv"/>
              </a:rPr>
              <a:t>from</a:t>
            </a:r>
            <a:r>
              <a:rPr lang="pt-PT" sz="1200" dirty="0">
                <a:solidFill>
                  <a:schemeClr val="bg1"/>
                </a:solidFill>
                <a:latin typeface="AdvGulliv"/>
              </a:rPr>
              <a:t> </a:t>
            </a:r>
            <a:r>
              <a:rPr lang="pt-PT" sz="1200" dirty="0" err="1">
                <a:solidFill>
                  <a:schemeClr val="bg1"/>
                </a:solidFill>
                <a:latin typeface="AdvGulliv"/>
              </a:rPr>
              <a:t>different</a:t>
            </a:r>
            <a:r>
              <a:rPr lang="pt-PT" sz="1200" dirty="0">
                <a:solidFill>
                  <a:schemeClr val="bg1"/>
                </a:solidFill>
                <a:latin typeface="AdvGulliv"/>
              </a:rPr>
              <a:t> classes can </a:t>
            </a:r>
            <a:r>
              <a:rPr lang="pt-PT" sz="1200" dirty="0" err="1">
                <a:solidFill>
                  <a:schemeClr val="bg1"/>
                </a:solidFill>
                <a:latin typeface="AdvGulliv"/>
              </a:rPr>
              <a:t>be</a:t>
            </a:r>
            <a:r>
              <a:rPr lang="pt-PT" sz="1200" dirty="0">
                <a:solidFill>
                  <a:schemeClr val="bg1"/>
                </a:solidFill>
                <a:latin typeface="AdvGulliv"/>
              </a:rPr>
              <a:t> </a:t>
            </a:r>
            <a:r>
              <a:rPr lang="pt-PT" sz="1200" dirty="0" err="1">
                <a:solidFill>
                  <a:schemeClr val="bg1"/>
                </a:solidFill>
                <a:latin typeface="AdvGulliv"/>
              </a:rPr>
              <a:t>separated</a:t>
            </a:r>
            <a:r>
              <a:rPr lang="pt-PT" sz="1200" dirty="0">
                <a:solidFill>
                  <a:schemeClr val="bg1"/>
                </a:solidFill>
                <a:latin typeface="AdvGulliv"/>
              </a:rPr>
              <a:t> </a:t>
            </a:r>
            <a:r>
              <a:rPr lang="pt-PT" sz="1200" dirty="0" err="1">
                <a:solidFill>
                  <a:schemeClr val="bg1"/>
                </a:solidFill>
                <a:latin typeface="AdvGulliv"/>
              </a:rPr>
              <a:t>by</a:t>
            </a:r>
            <a:r>
              <a:rPr lang="pt-PT" sz="1200" dirty="0">
                <a:solidFill>
                  <a:schemeClr val="bg1"/>
                </a:solidFill>
                <a:latin typeface="AdvGulliv"/>
              </a:rPr>
              <a:t> a </a:t>
            </a:r>
            <a:r>
              <a:rPr lang="pt-PT" sz="1200" dirty="0" err="1">
                <a:solidFill>
                  <a:schemeClr val="bg1"/>
                </a:solidFill>
                <a:latin typeface="AdvGulliv"/>
              </a:rPr>
              <a:t>hyperplane</a:t>
            </a:r>
            <a:r>
              <a:rPr lang="pt-PT" sz="1200" dirty="0">
                <a:solidFill>
                  <a:schemeClr val="bg1"/>
                </a:solidFill>
                <a:latin typeface="AdvGulliv"/>
              </a:rPr>
              <a:t>. SVM </a:t>
            </a:r>
            <a:r>
              <a:rPr lang="pt-PT" sz="1200" dirty="0" err="1">
                <a:solidFill>
                  <a:schemeClr val="bg1"/>
                </a:solidFill>
                <a:latin typeface="AdvGulliv"/>
              </a:rPr>
              <a:t>then</a:t>
            </a:r>
            <a:r>
              <a:rPr lang="pt-PT" sz="1200" dirty="0">
                <a:solidFill>
                  <a:schemeClr val="bg1"/>
                </a:solidFill>
                <a:latin typeface="AdvGulliv"/>
              </a:rPr>
              <a:t> </a:t>
            </a:r>
            <a:r>
              <a:rPr lang="pt-PT" sz="1200" dirty="0" err="1">
                <a:solidFill>
                  <a:schemeClr val="bg1"/>
                </a:solidFill>
                <a:latin typeface="AdvGulliv"/>
              </a:rPr>
              <a:t>finds</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optimal</a:t>
            </a:r>
            <a:r>
              <a:rPr lang="pt-PT" sz="1200" dirty="0">
                <a:solidFill>
                  <a:schemeClr val="bg1"/>
                </a:solidFill>
                <a:latin typeface="AdvGulliv"/>
              </a:rPr>
              <a:t> </a:t>
            </a:r>
            <a:r>
              <a:rPr lang="pt-PT" sz="1200" dirty="0" err="1">
                <a:solidFill>
                  <a:schemeClr val="bg1"/>
                </a:solidFill>
                <a:latin typeface="AdvGulliv"/>
              </a:rPr>
              <a:t>hyperplane</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maximizes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margin</a:t>
            </a:r>
            <a:r>
              <a:rPr lang="pt-PT" sz="1200" dirty="0">
                <a:solidFill>
                  <a:schemeClr val="bg1"/>
                </a:solidFill>
                <a:latin typeface="AdvGulliv"/>
              </a:rPr>
              <a:t> </a:t>
            </a:r>
            <a:r>
              <a:rPr lang="pt-PT" sz="1200" dirty="0" err="1">
                <a:solidFill>
                  <a:schemeClr val="bg1"/>
                </a:solidFill>
                <a:latin typeface="AdvGulliv"/>
              </a:rPr>
              <a:t>between</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support</a:t>
            </a:r>
            <a:r>
              <a:rPr lang="pt-PT" sz="1200" dirty="0">
                <a:solidFill>
                  <a:schemeClr val="bg1"/>
                </a:solidFill>
                <a:latin typeface="AdvGulliv"/>
              </a:rPr>
              <a:t> </a:t>
            </a:r>
            <a:r>
              <a:rPr lang="pt-PT" sz="1200" dirty="0" err="1">
                <a:solidFill>
                  <a:schemeClr val="bg1"/>
                </a:solidFill>
                <a:latin typeface="AdvGulliv"/>
              </a:rPr>
              <a:t>vectors</a:t>
            </a:r>
            <a:r>
              <a:rPr lang="pt-PT" sz="1200" dirty="0">
                <a:solidFill>
                  <a:schemeClr val="bg1"/>
                </a:solidFill>
                <a:latin typeface="AdvGulliv"/>
              </a:rPr>
              <a:t> (data </a:t>
            </a:r>
            <a:r>
              <a:rPr lang="pt-PT" sz="1200" dirty="0" err="1">
                <a:solidFill>
                  <a:schemeClr val="bg1"/>
                </a:solidFill>
                <a:latin typeface="AdvGulliv"/>
              </a:rPr>
              <a:t>points</a:t>
            </a:r>
            <a:r>
              <a:rPr lang="pt-PT" sz="1200" dirty="0">
                <a:solidFill>
                  <a:schemeClr val="bg1"/>
                </a:solidFill>
                <a:latin typeface="AdvGulliv"/>
              </a:rPr>
              <a:t> </a:t>
            </a:r>
            <a:r>
              <a:rPr lang="pt-PT" sz="1200" dirty="0" err="1">
                <a:solidFill>
                  <a:schemeClr val="bg1"/>
                </a:solidFill>
                <a:latin typeface="AdvGulliv"/>
              </a:rPr>
              <a:t>closest</a:t>
            </a:r>
            <a:r>
              <a:rPr lang="pt-PT" sz="1200" dirty="0">
                <a:solidFill>
                  <a:schemeClr val="bg1"/>
                </a:solidFill>
                <a:latin typeface="AdvGulliv"/>
              </a:rPr>
              <a:t> to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hyperplane</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different</a:t>
            </a:r>
            <a:r>
              <a:rPr lang="pt-PT" sz="1200" dirty="0">
                <a:solidFill>
                  <a:schemeClr val="bg1"/>
                </a:solidFill>
                <a:latin typeface="AdvGulliv"/>
              </a:rPr>
              <a:t> classes. </a:t>
            </a:r>
          </a:p>
        </p:txBody>
      </p:sp>
      <p:sp>
        <p:nvSpPr>
          <p:cNvPr id="30" name="Google Shape;2004;p58">
            <a:extLst>
              <a:ext uri="{FF2B5EF4-FFF2-40B4-BE49-F238E27FC236}">
                <a16:creationId xmlns:a16="http://schemas.microsoft.com/office/drawing/2014/main" id="{A0790371-60DA-80C2-7451-13609529ACC1}"/>
              </a:ext>
            </a:extLst>
          </p:cNvPr>
          <p:cNvSpPr txBox="1">
            <a:spLocks/>
          </p:cNvSpPr>
          <p:nvPr/>
        </p:nvSpPr>
        <p:spPr>
          <a:xfrm>
            <a:off x="6257850" y="2589505"/>
            <a:ext cx="1782115" cy="4413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pt-PT" sz="1400" b="1" dirty="0" err="1">
                <a:latin typeface="-apple-system"/>
              </a:rPr>
              <a:t>HashingTF</a:t>
            </a:r>
            <a:r>
              <a:rPr lang="pt-PT" sz="1400" b="1" dirty="0">
                <a:latin typeface="-apple-system"/>
              </a:rPr>
              <a:t> + IDF + </a:t>
            </a:r>
            <a:r>
              <a:rPr lang="pt-PT" sz="1400" b="1" dirty="0" err="1">
                <a:latin typeface="-apple-system"/>
              </a:rPr>
              <a:t>Logistic</a:t>
            </a:r>
            <a:r>
              <a:rPr lang="pt-PT" sz="1400" b="1" dirty="0">
                <a:latin typeface="-apple-system"/>
              </a:rPr>
              <a:t> </a:t>
            </a:r>
            <a:r>
              <a:rPr lang="pt-PT" sz="1400" b="1" dirty="0" err="1">
                <a:latin typeface="-apple-system"/>
              </a:rPr>
              <a:t>Regression</a:t>
            </a:r>
            <a:endParaRPr lang="pt-PT" sz="1400" b="1" dirty="0">
              <a:latin typeface="-apple-system"/>
            </a:endParaRPr>
          </a:p>
        </p:txBody>
      </p:sp>
      <p:sp>
        <p:nvSpPr>
          <p:cNvPr id="31" name="Google Shape;2005;p58">
            <a:extLst>
              <a:ext uri="{FF2B5EF4-FFF2-40B4-BE49-F238E27FC236}">
                <a16:creationId xmlns:a16="http://schemas.microsoft.com/office/drawing/2014/main" id="{4070709B-C6DC-0EFD-24E1-FF2A2D477F79}"/>
              </a:ext>
            </a:extLst>
          </p:cNvPr>
          <p:cNvSpPr txBox="1">
            <a:spLocks/>
          </p:cNvSpPr>
          <p:nvPr/>
        </p:nvSpPr>
        <p:spPr>
          <a:xfrm>
            <a:off x="5956478" y="2963183"/>
            <a:ext cx="2615066"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a:solidFill>
                  <a:schemeClr val="bg1"/>
                </a:solidFill>
                <a:latin typeface="AdvGulliv"/>
              </a:rPr>
              <a:t>TF-IDF </a:t>
            </a:r>
            <a:r>
              <a:rPr lang="pt-PT" sz="1200" dirty="0" err="1">
                <a:solidFill>
                  <a:schemeClr val="bg1"/>
                </a:solidFill>
                <a:latin typeface="AdvGulliv"/>
              </a:rPr>
              <a:t>with</a:t>
            </a:r>
            <a:r>
              <a:rPr lang="pt-PT" sz="1200" dirty="0">
                <a:solidFill>
                  <a:schemeClr val="bg1"/>
                </a:solidFill>
                <a:latin typeface="AdvGulliv"/>
              </a:rPr>
              <a:t> </a:t>
            </a:r>
            <a:r>
              <a:rPr lang="pt-PT" sz="1200" dirty="0" err="1">
                <a:solidFill>
                  <a:schemeClr val="bg1"/>
                </a:solidFill>
                <a:latin typeface="AdvGulliv"/>
              </a:rPr>
              <a:t>Logistic</a:t>
            </a:r>
            <a:r>
              <a:rPr lang="pt-PT" sz="1200" dirty="0">
                <a:solidFill>
                  <a:schemeClr val="bg1"/>
                </a:solidFill>
                <a:latin typeface="AdvGulliv"/>
              </a:rPr>
              <a:t> </a:t>
            </a:r>
            <a:r>
              <a:rPr lang="pt-PT" sz="1200" dirty="0" err="1">
                <a:solidFill>
                  <a:schemeClr val="bg1"/>
                </a:solidFill>
                <a:latin typeface="AdvGulliv"/>
              </a:rPr>
              <a:t>Regression</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quite a </a:t>
            </a:r>
            <a:r>
              <a:rPr lang="pt-PT" sz="1200" dirty="0" err="1">
                <a:solidFill>
                  <a:schemeClr val="bg1"/>
                </a:solidFill>
                <a:latin typeface="AdvGulliv"/>
              </a:rPr>
              <a:t>strong</a:t>
            </a:r>
            <a:r>
              <a:rPr lang="pt-PT" sz="1200" dirty="0">
                <a:solidFill>
                  <a:schemeClr val="bg1"/>
                </a:solidFill>
                <a:latin typeface="AdvGulliv"/>
              </a:rPr>
              <a:t> </a:t>
            </a:r>
            <a:r>
              <a:rPr lang="pt-PT" sz="1200" dirty="0" err="1">
                <a:solidFill>
                  <a:schemeClr val="bg1"/>
                </a:solidFill>
                <a:latin typeface="AdvGulliv"/>
              </a:rPr>
              <a:t>combination</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showed</a:t>
            </a:r>
            <a:r>
              <a:rPr lang="pt-PT" sz="1200" dirty="0">
                <a:solidFill>
                  <a:schemeClr val="bg1"/>
                </a:solidFill>
                <a:latin typeface="AdvGulliv"/>
              </a:rPr>
              <a:t> </a:t>
            </a:r>
            <a:r>
              <a:rPr lang="pt-PT" sz="1200" dirty="0" err="1">
                <a:solidFill>
                  <a:schemeClr val="bg1"/>
                </a:solidFill>
                <a:latin typeface="AdvGulliv"/>
              </a:rPr>
              <a:t>robust</a:t>
            </a:r>
            <a:r>
              <a:rPr lang="pt-PT" sz="1200" dirty="0">
                <a:solidFill>
                  <a:schemeClr val="bg1"/>
                </a:solidFill>
                <a:latin typeface="AdvGulliv"/>
              </a:rPr>
              <a:t> performance, as </a:t>
            </a:r>
            <a:r>
              <a:rPr lang="pt-PT" sz="1200" dirty="0" err="1">
                <a:solidFill>
                  <a:schemeClr val="bg1"/>
                </a:solidFill>
                <a:latin typeface="AdvGulliv"/>
              </a:rPr>
              <a:t>high</a:t>
            </a:r>
            <a:r>
              <a:rPr lang="pt-PT" sz="1200" dirty="0">
                <a:solidFill>
                  <a:schemeClr val="bg1"/>
                </a:solidFill>
                <a:latin typeface="AdvGulliv"/>
              </a:rPr>
              <a:t> as Word2Vec + </a:t>
            </a:r>
            <a:r>
              <a:rPr lang="pt-PT" sz="1200" dirty="0" err="1">
                <a:solidFill>
                  <a:schemeClr val="bg1"/>
                </a:solidFill>
                <a:latin typeface="AdvGulliv"/>
              </a:rPr>
              <a:t>Convolutional</a:t>
            </a:r>
            <a:r>
              <a:rPr lang="pt-PT" sz="1200" dirty="0">
                <a:solidFill>
                  <a:schemeClr val="bg1"/>
                </a:solidFill>
                <a:latin typeface="AdvGulliv"/>
              </a:rPr>
              <a:t> Neural Network </a:t>
            </a:r>
            <a:r>
              <a:rPr lang="pt-PT" sz="1200" dirty="0" err="1">
                <a:solidFill>
                  <a:schemeClr val="bg1"/>
                </a:solidFill>
                <a:latin typeface="AdvGulliv"/>
              </a:rPr>
              <a:t>model</a:t>
            </a:r>
            <a:r>
              <a:rPr lang="pt-PT" sz="1200" dirty="0">
                <a:solidFill>
                  <a:schemeClr val="bg1"/>
                </a:solidFill>
                <a:latin typeface="AdvGulliv"/>
              </a:rPr>
              <a:t>. TF-IDF captures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importance</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words</a:t>
            </a:r>
            <a:r>
              <a:rPr lang="pt-PT" sz="1200" dirty="0">
                <a:solidFill>
                  <a:schemeClr val="bg1"/>
                </a:solidFill>
                <a:latin typeface="AdvGulliv"/>
              </a:rPr>
              <a:t> in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analysis</a:t>
            </a:r>
            <a:r>
              <a:rPr lang="pt-PT" sz="1200" dirty="0">
                <a:solidFill>
                  <a:schemeClr val="bg1"/>
                </a:solidFill>
                <a:latin typeface="AdvGulliv"/>
              </a:rPr>
              <a:t>, </a:t>
            </a:r>
            <a:r>
              <a:rPr lang="pt-PT" sz="1200" dirty="0" err="1">
                <a:solidFill>
                  <a:schemeClr val="bg1"/>
                </a:solidFill>
                <a:latin typeface="AdvGulliv"/>
              </a:rPr>
              <a:t>while</a:t>
            </a:r>
            <a:r>
              <a:rPr lang="pt-PT" sz="1200" dirty="0">
                <a:solidFill>
                  <a:schemeClr val="bg1"/>
                </a:solidFill>
                <a:latin typeface="AdvGulliv"/>
              </a:rPr>
              <a:t> </a:t>
            </a:r>
            <a:r>
              <a:rPr lang="pt-PT" sz="1200" dirty="0" err="1">
                <a:solidFill>
                  <a:schemeClr val="bg1"/>
                </a:solidFill>
                <a:latin typeface="AdvGulliv"/>
              </a:rPr>
              <a:t>Logistic</a:t>
            </a:r>
            <a:r>
              <a:rPr lang="pt-PT" sz="1200" dirty="0">
                <a:solidFill>
                  <a:schemeClr val="bg1"/>
                </a:solidFill>
                <a:latin typeface="AdvGulliv"/>
              </a:rPr>
              <a:t> </a:t>
            </a:r>
            <a:r>
              <a:rPr lang="pt-PT" sz="1200" dirty="0" err="1">
                <a:solidFill>
                  <a:schemeClr val="bg1"/>
                </a:solidFill>
                <a:latin typeface="AdvGulliv"/>
              </a:rPr>
              <a:t>Regression</a:t>
            </a:r>
            <a:r>
              <a:rPr lang="pt-PT" sz="1200" dirty="0">
                <a:solidFill>
                  <a:schemeClr val="bg1"/>
                </a:solidFill>
                <a:latin typeface="AdvGulliv"/>
              </a:rPr>
              <a:t> </a:t>
            </a:r>
            <a:r>
              <a:rPr lang="pt-PT" sz="1200" dirty="0" err="1">
                <a:solidFill>
                  <a:schemeClr val="bg1"/>
                </a:solidFill>
                <a:latin typeface="AdvGulliv"/>
              </a:rPr>
              <a:t>effectively</a:t>
            </a:r>
            <a:r>
              <a:rPr lang="pt-PT" sz="1200" dirty="0">
                <a:solidFill>
                  <a:schemeClr val="bg1"/>
                </a:solidFill>
                <a:latin typeface="AdvGulliv"/>
              </a:rPr>
              <a:t> </a:t>
            </a:r>
            <a:r>
              <a:rPr lang="pt-PT" sz="1200" dirty="0" err="1">
                <a:solidFill>
                  <a:schemeClr val="bg1"/>
                </a:solidFill>
                <a:latin typeface="AdvGulliv"/>
              </a:rPr>
              <a:t>learns</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relationships</a:t>
            </a:r>
            <a:r>
              <a:rPr lang="pt-PT" sz="1200" dirty="0">
                <a:solidFill>
                  <a:schemeClr val="bg1"/>
                </a:solidFill>
                <a:latin typeface="AdvGulliv"/>
              </a:rPr>
              <a:t> </a:t>
            </a:r>
            <a:r>
              <a:rPr lang="pt-PT" sz="1200" dirty="0" err="1">
                <a:solidFill>
                  <a:schemeClr val="bg1"/>
                </a:solidFill>
                <a:latin typeface="AdvGulliv"/>
              </a:rPr>
              <a:t>between</a:t>
            </a:r>
            <a:r>
              <a:rPr lang="pt-PT" sz="1200" dirty="0">
                <a:solidFill>
                  <a:schemeClr val="bg1"/>
                </a:solidFill>
                <a:latin typeface="AdvGulliv"/>
              </a:rPr>
              <a:t> </a:t>
            </a:r>
            <a:r>
              <a:rPr lang="pt-PT" sz="1200" dirty="0" err="1">
                <a:solidFill>
                  <a:schemeClr val="bg1"/>
                </a:solidFill>
                <a:latin typeface="AdvGulliv"/>
              </a:rPr>
              <a:t>these</a:t>
            </a:r>
            <a:r>
              <a:rPr lang="pt-PT" sz="1200" dirty="0">
                <a:solidFill>
                  <a:schemeClr val="bg1"/>
                </a:solidFill>
                <a:latin typeface="AdvGulliv"/>
              </a:rPr>
              <a:t> </a:t>
            </a:r>
            <a:r>
              <a:rPr lang="pt-PT" sz="1200" dirty="0" err="1">
                <a:solidFill>
                  <a:schemeClr val="bg1"/>
                </a:solidFill>
                <a:latin typeface="AdvGulliv"/>
              </a:rPr>
              <a:t>weighted</a:t>
            </a:r>
            <a:r>
              <a:rPr lang="pt-PT" sz="1200" dirty="0">
                <a:solidFill>
                  <a:schemeClr val="bg1"/>
                </a:solidFill>
                <a:latin typeface="AdvGulliv"/>
              </a:rPr>
              <a:t> </a:t>
            </a:r>
            <a:r>
              <a:rPr lang="pt-PT" sz="1200" dirty="0" err="1">
                <a:solidFill>
                  <a:schemeClr val="bg1"/>
                </a:solidFill>
                <a:latin typeface="AdvGulliv"/>
              </a:rPr>
              <a:t>features</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labels</a:t>
            </a:r>
            <a:r>
              <a:rPr lang="pt-PT" sz="1200" dirty="0">
                <a:solidFill>
                  <a:schemeClr val="bg1"/>
                </a:solidFill>
                <a:latin typeface="AdvGulliv"/>
              </a:rPr>
              <a:t>.</a:t>
            </a:r>
          </a:p>
        </p:txBody>
      </p:sp>
    </p:spTree>
    <p:extLst>
      <p:ext uri="{BB962C8B-B14F-4D97-AF65-F5344CB8AC3E}">
        <p14:creationId xmlns:p14="http://schemas.microsoft.com/office/powerpoint/2010/main" val="57276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2089626" y="157492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07</a:t>
            </a:r>
            <a:endParaRPr sz="2400" dirty="0"/>
          </a:p>
        </p:txBody>
      </p:sp>
      <p:sp>
        <p:nvSpPr>
          <p:cNvPr id="185" name="Google Shape;185;p40"/>
          <p:cNvSpPr txBox="1">
            <a:spLocks noGrp="1"/>
          </p:cNvSpPr>
          <p:nvPr>
            <p:ph type="title" idx="7"/>
          </p:nvPr>
        </p:nvSpPr>
        <p:spPr>
          <a:xfrm>
            <a:off x="5163220" y="157492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08</a:t>
            </a:r>
            <a:endParaRPr sz="2400" dirty="0"/>
          </a:p>
        </p:txBody>
      </p:sp>
      <p:cxnSp>
        <p:nvCxnSpPr>
          <p:cNvPr id="187" name="Google Shape;187;p40"/>
          <p:cNvCxnSpPr/>
          <p:nvPr/>
        </p:nvCxnSpPr>
        <p:spPr>
          <a:xfrm>
            <a:off x="2924526" y="235038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5998120" y="235038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55;p54">
            <a:extLst>
              <a:ext uri="{FF2B5EF4-FFF2-40B4-BE49-F238E27FC236}">
                <a16:creationId xmlns:a16="http://schemas.microsoft.com/office/drawing/2014/main" id="{72BB359F-C134-BDC3-3F50-5A79A36E9794}"/>
              </a:ext>
            </a:extLst>
          </p:cNvPr>
          <p:cNvSpPr txBox="1">
            <a:spLocks/>
          </p:cNvSpPr>
          <p:nvPr/>
        </p:nvSpPr>
        <p:spPr>
          <a:xfrm>
            <a:off x="503933" y="465910"/>
            <a:ext cx="2834818"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400" dirty="0">
                <a:solidFill>
                  <a:schemeClr val="accent1"/>
                </a:solidFill>
              </a:rPr>
              <a:t>4. Modeling</a:t>
            </a:r>
            <a:br>
              <a:rPr lang="en-US" dirty="0"/>
            </a:br>
            <a:br>
              <a:rPr lang="en-US" dirty="0"/>
            </a:br>
            <a:endParaRPr lang="en-US" dirty="0"/>
          </a:p>
        </p:txBody>
      </p:sp>
      <p:cxnSp>
        <p:nvCxnSpPr>
          <p:cNvPr id="3" name="Google Shape;1969;p54">
            <a:extLst>
              <a:ext uri="{FF2B5EF4-FFF2-40B4-BE49-F238E27FC236}">
                <a16:creationId xmlns:a16="http://schemas.microsoft.com/office/drawing/2014/main" id="{CED5E9A0-E3EA-2ABC-E7F0-E75A3C50214C}"/>
              </a:ext>
            </a:extLst>
          </p:cNvPr>
          <p:cNvCxnSpPr/>
          <p:nvPr/>
        </p:nvCxnSpPr>
        <p:spPr>
          <a:xfrm>
            <a:off x="575750" y="38686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 name="Google Shape;2004;p58">
            <a:extLst>
              <a:ext uri="{FF2B5EF4-FFF2-40B4-BE49-F238E27FC236}">
                <a16:creationId xmlns:a16="http://schemas.microsoft.com/office/drawing/2014/main" id="{FC4B5754-E1C4-C0BD-1C7F-1CF2887BDA7B}"/>
              </a:ext>
            </a:extLst>
          </p:cNvPr>
          <p:cNvSpPr txBox="1">
            <a:spLocks/>
          </p:cNvSpPr>
          <p:nvPr/>
        </p:nvSpPr>
        <p:spPr>
          <a:xfrm>
            <a:off x="2283427" y="2401941"/>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pt-PT" sz="1400" b="1" dirty="0" err="1">
                <a:latin typeface="-apple-system"/>
              </a:rPr>
              <a:t>CountVectorizer</a:t>
            </a:r>
            <a:r>
              <a:rPr lang="pt-PT" sz="1400" b="1" dirty="0">
                <a:latin typeface="-apple-system"/>
              </a:rPr>
              <a:t> + IDF + </a:t>
            </a:r>
            <a:r>
              <a:rPr lang="pt-PT" sz="1400" b="1" dirty="0" err="1">
                <a:latin typeface="-apple-system"/>
              </a:rPr>
              <a:t>Logistic</a:t>
            </a:r>
            <a:r>
              <a:rPr lang="pt-PT" sz="1400" b="1" dirty="0">
                <a:latin typeface="-apple-system"/>
              </a:rPr>
              <a:t> </a:t>
            </a:r>
            <a:r>
              <a:rPr lang="pt-PT" sz="1400" b="1" dirty="0" err="1">
                <a:latin typeface="-apple-system"/>
              </a:rPr>
              <a:t>Regression</a:t>
            </a:r>
            <a:endParaRPr lang="pt-PT" sz="1400" b="1" dirty="0">
              <a:latin typeface="-apple-system"/>
            </a:endParaRPr>
          </a:p>
        </p:txBody>
      </p:sp>
      <p:sp>
        <p:nvSpPr>
          <p:cNvPr id="25" name="Google Shape;2005;p58">
            <a:extLst>
              <a:ext uri="{FF2B5EF4-FFF2-40B4-BE49-F238E27FC236}">
                <a16:creationId xmlns:a16="http://schemas.microsoft.com/office/drawing/2014/main" id="{40E9FFDC-2E23-7D8C-95CA-52927AAFCA71}"/>
              </a:ext>
            </a:extLst>
          </p:cNvPr>
          <p:cNvSpPr txBox="1">
            <a:spLocks noGrp="1"/>
          </p:cNvSpPr>
          <p:nvPr>
            <p:ph type="subTitle" idx="1"/>
          </p:nvPr>
        </p:nvSpPr>
        <p:spPr>
          <a:xfrm>
            <a:off x="1784413" y="2909516"/>
            <a:ext cx="3268850" cy="1157400"/>
          </a:xfrm>
          <a:prstGeom prst="rect">
            <a:avLst/>
          </a:prstGeom>
        </p:spPr>
        <p:txBody>
          <a:bodyPr spcFirstLastPara="1" wrap="square" lIns="91425" tIns="91425" rIns="91425" bIns="91425" anchor="t" anchorCtr="0">
            <a:noAutofit/>
          </a:bodyPr>
          <a:lstStyle/>
          <a:p>
            <a:pPr marL="114300" indent="0" algn="l"/>
            <a:r>
              <a:rPr lang="pt-PT" sz="1200" dirty="0" err="1">
                <a:solidFill>
                  <a:schemeClr val="bg1"/>
                </a:solidFill>
                <a:latin typeface="AdvGulliv"/>
              </a:rPr>
              <a:t>This</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another</a:t>
            </a:r>
            <a:r>
              <a:rPr lang="pt-PT" sz="1200" dirty="0">
                <a:solidFill>
                  <a:schemeClr val="bg1"/>
                </a:solidFill>
                <a:latin typeface="AdvGulliv"/>
              </a:rPr>
              <a:t> </a:t>
            </a:r>
            <a:r>
              <a:rPr lang="pt-PT" sz="1200" dirty="0" err="1">
                <a:solidFill>
                  <a:schemeClr val="bg1"/>
                </a:solidFill>
                <a:latin typeface="AdvGulliv"/>
              </a:rPr>
              <a:t>powerful</a:t>
            </a:r>
            <a:r>
              <a:rPr lang="pt-PT" sz="1200" dirty="0">
                <a:solidFill>
                  <a:schemeClr val="bg1"/>
                </a:solidFill>
                <a:latin typeface="AdvGulliv"/>
              </a:rPr>
              <a:t> </a:t>
            </a:r>
            <a:r>
              <a:rPr lang="pt-PT" sz="1200" dirty="0" err="1">
                <a:solidFill>
                  <a:schemeClr val="bg1"/>
                </a:solidFill>
                <a:latin typeface="AdvGulliv"/>
              </a:rPr>
              <a:t>combination</a:t>
            </a:r>
            <a:r>
              <a:rPr lang="pt-PT" sz="1200" dirty="0">
                <a:solidFill>
                  <a:schemeClr val="bg1"/>
                </a:solidFill>
                <a:latin typeface="AdvGulliv"/>
              </a:rPr>
              <a:t> for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analysis</a:t>
            </a:r>
            <a:r>
              <a:rPr lang="pt-PT" sz="1200" dirty="0">
                <a:solidFill>
                  <a:schemeClr val="bg1"/>
                </a:solidFill>
                <a:latin typeface="AdvGulliv"/>
              </a:rPr>
              <a:t>. </a:t>
            </a:r>
            <a:r>
              <a:rPr lang="pt-PT" sz="1200" dirty="0" err="1">
                <a:solidFill>
                  <a:schemeClr val="bg1"/>
                </a:solidFill>
                <a:latin typeface="AdvGulliv"/>
              </a:rPr>
              <a:t>CountVectorizer</a:t>
            </a:r>
            <a:r>
              <a:rPr lang="pt-PT" sz="1200" dirty="0">
                <a:solidFill>
                  <a:schemeClr val="bg1"/>
                </a:solidFill>
                <a:latin typeface="AdvGulliv"/>
              </a:rPr>
              <a:t> captures </a:t>
            </a:r>
            <a:r>
              <a:rPr lang="pt-PT" sz="1200" dirty="0" err="1">
                <a:solidFill>
                  <a:schemeClr val="bg1"/>
                </a:solidFill>
                <a:latin typeface="AdvGulliv"/>
              </a:rPr>
              <a:t>the</a:t>
            </a:r>
            <a:r>
              <a:rPr lang="pt-PT" sz="1200" dirty="0">
                <a:solidFill>
                  <a:schemeClr val="bg1"/>
                </a:solidFill>
                <a:latin typeface="AdvGulliv"/>
              </a:rPr>
              <a:t> local </a:t>
            </a:r>
            <a:r>
              <a:rPr lang="pt-PT" sz="1200" dirty="0" err="1">
                <a:solidFill>
                  <a:schemeClr val="bg1"/>
                </a:solidFill>
                <a:latin typeface="AdvGulliv"/>
              </a:rPr>
              <a:t>word</a:t>
            </a:r>
            <a:r>
              <a:rPr lang="pt-PT" sz="1200" dirty="0">
                <a:solidFill>
                  <a:schemeClr val="bg1"/>
                </a:solidFill>
                <a:latin typeface="AdvGulliv"/>
              </a:rPr>
              <a:t> </a:t>
            </a:r>
            <a:r>
              <a:rPr lang="pt-PT" sz="1200" dirty="0" err="1">
                <a:solidFill>
                  <a:schemeClr val="bg1"/>
                </a:solidFill>
                <a:latin typeface="AdvGulliv"/>
              </a:rPr>
              <a:t>frequencies</a:t>
            </a:r>
            <a:r>
              <a:rPr lang="pt-PT" sz="1200" dirty="0">
                <a:solidFill>
                  <a:schemeClr val="bg1"/>
                </a:solidFill>
                <a:latin typeface="AdvGulliv"/>
              </a:rPr>
              <a:t>, IDF </a:t>
            </a:r>
            <a:r>
              <a:rPr lang="pt-PT" sz="1200" dirty="0" err="1">
                <a:solidFill>
                  <a:schemeClr val="bg1"/>
                </a:solidFill>
                <a:latin typeface="AdvGulliv"/>
              </a:rPr>
              <a:t>assigns</a:t>
            </a:r>
            <a:r>
              <a:rPr lang="pt-PT" sz="1200" dirty="0">
                <a:solidFill>
                  <a:schemeClr val="bg1"/>
                </a:solidFill>
                <a:latin typeface="AdvGulliv"/>
              </a:rPr>
              <a:t> </a:t>
            </a:r>
            <a:r>
              <a:rPr lang="pt-PT" sz="1200" dirty="0" err="1">
                <a:solidFill>
                  <a:schemeClr val="bg1"/>
                </a:solidFill>
                <a:latin typeface="AdvGulliv"/>
              </a:rPr>
              <a:t>weights</a:t>
            </a:r>
            <a:r>
              <a:rPr lang="pt-PT" sz="1200" dirty="0">
                <a:solidFill>
                  <a:schemeClr val="bg1"/>
                </a:solidFill>
                <a:latin typeface="AdvGulliv"/>
              </a:rPr>
              <a:t> to </a:t>
            </a:r>
            <a:r>
              <a:rPr lang="pt-PT" sz="1200" dirty="0" err="1">
                <a:solidFill>
                  <a:schemeClr val="bg1"/>
                </a:solidFill>
                <a:latin typeface="AdvGulliv"/>
              </a:rPr>
              <a:t>words</a:t>
            </a:r>
            <a:r>
              <a:rPr lang="pt-PT" sz="1200" dirty="0">
                <a:solidFill>
                  <a:schemeClr val="bg1"/>
                </a:solidFill>
                <a:latin typeface="AdvGulliv"/>
              </a:rPr>
              <a:t> </a:t>
            </a:r>
            <a:r>
              <a:rPr lang="pt-PT" sz="1200" dirty="0" err="1">
                <a:solidFill>
                  <a:schemeClr val="bg1"/>
                </a:solidFill>
                <a:latin typeface="AdvGulliv"/>
              </a:rPr>
              <a:t>based</a:t>
            </a:r>
            <a:r>
              <a:rPr lang="pt-PT" sz="1200" dirty="0">
                <a:solidFill>
                  <a:schemeClr val="bg1"/>
                </a:solidFill>
                <a:latin typeface="AdvGulliv"/>
              </a:rPr>
              <a:t> </a:t>
            </a:r>
            <a:r>
              <a:rPr lang="pt-PT" sz="1200" dirty="0" err="1">
                <a:solidFill>
                  <a:schemeClr val="bg1"/>
                </a:solidFill>
                <a:latin typeface="AdvGulliv"/>
              </a:rPr>
              <a:t>on</a:t>
            </a:r>
            <a:r>
              <a:rPr lang="pt-PT" sz="1200" dirty="0">
                <a:solidFill>
                  <a:schemeClr val="bg1"/>
                </a:solidFill>
                <a:latin typeface="AdvGulliv"/>
              </a:rPr>
              <a:t> </a:t>
            </a:r>
            <a:r>
              <a:rPr lang="pt-PT" sz="1200" dirty="0" err="1">
                <a:solidFill>
                  <a:schemeClr val="bg1"/>
                </a:solidFill>
                <a:latin typeface="AdvGulliv"/>
              </a:rPr>
              <a:t>their</a:t>
            </a:r>
            <a:r>
              <a:rPr lang="pt-PT" sz="1200" dirty="0">
                <a:solidFill>
                  <a:schemeClr val="bg1"/>
                </a:solidFill>
                <a:latin typeface="AdvGulliv"/>
              </a:rPr>
              <a:t> global </a:t>
            </a:r>
            <a:r>
              <a:rPr lang="pt-PT" sz="1200" dirty="0" err="1">
                <a:solidFill>
                  <a:schemeClr val="bg1"/>
                </a:solidFill>
                <a:latin typeface="AdvGulliv"/>
              </a:rPr>
              <a:t>rarity</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Logistic</a:t>
            </a:r>
            <a:r>
              <a:rPr lang="pt-PT" sz="1200" dirty="0">
                <a:solidFill>
                  <a:schemeClr val="bg1"/>
                </a:solidFill>
                <a:latin typeface="AdvGulliv"/>
              </a:rPr>
              <a:t> </a:t>
            </a:r>
            <a:r>
              <a:rPr lang="pt-PT" sz="1200" dirty="0" err="1">
                <a:solidFill>
                  <a:schemeClr val="bg1"/>
                </a:solidFill>
                <a:latin typeface="AdvGulliv"/>
              </a:rPr>
              <a:t>Regression</a:t>
            </a:r>
            <a:r>
              <a:rPr lang="pt-PT" sz="1200" dirty="0">
                <a:solidFill>
                  <a:schemeClr val="bg1"/>
                </a:solidFill>
                <a:latin typeface="AdvGulliv"/>
              </a:rPr>
              <a:t> </a:t>
            </a:r>
            <a:r>
              <a:rPr lang="pt-PT" sz="1200" dirty="0" err="1">
                <a:solidFill>
                  <a:schemeClr val="bg1"/>
                </a:solidFill>
                <a:latin typeface="AdvGulliv"/>
              </a:rPr>
              <a:t>models</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relationship</a:t>
            </a:r>
            <a:r>
              <a:rPr lang="pt-PT" sz="1200" dirty="0">
                <a:solidFill>
                  <a:schemeClr val="bg1"/>
                </a:solidFill>
                <a:latin typeface="AdvGulliv"/>
              </a:rPr>
              <a:t> </a:t>
            </a:r>
            <a:r>
              <a:rPr lang="pt-PT" sz="1200" dirty="0" err="1">
                <a:solidFill>
                  <a:schemeClr val="bg1"/>
                </a:solidFill>
                <a:latin typeface="AdvGulliv"/>
              </a:rPr>
              <a:t>between</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weighted</a:t>
            </a:r>
            <a:r>
              <a:rPr lang="pt-PT" sz="1200" dirty="0">
                <a:solidFill>
                  <a:schemeClr val="bg1"/>
                </a:solidFill>
                <a:latin typeface="AdvGulliv"/>
              </a:rPr>
              <a:t> </a:t>
            </a:r>
            <a:r>
              <a:rPr lang="pt-PT" sz="1200" dirty="0" err="1">
                <a:solidFill>
                  <a:schemeClr val="bg1"/>
                </a:solidFill>
                <a:latin typeface="AdvGulliv"/>
              </a:rPr>
              <a:t>features</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labels</a:t>
            </a:r>
            <a:r>
              <a:rPr lang="pt-PT" sz="1200" dirty="0">
                <a:solidFill>
                  <a:schemeClr val="bg1"/>
                </a:solidFill>
                <a:latin typeface="AdvGulliv"/>
              </a:rPr>
              <a:t>. </a:t>
            </a:r>
            <a:r>
              <a:rPr lang="pt-PT" sz="1200" dirty="0" err="1">
                <a:solidFill>
                  <a:schemeClr val="bg1"/>
                </a:solidFill>
                <a:latin typeface="AdvGulliv"/>
              </a:rPr>
              <a:t>This</a:t>
            </a:r>
            <a:r>
              <a:rPr lang="pt-PT" sz="1200" dirty="0">
                <a:solidFill>
                  <a:schemeClr val="bg1"/>
                </a:solidFill>
                <a:latin typeface="AdvGulliv"/>
              </a:rPr>
              <a:t> </a:t>
            </a:r>
            <a:r>
              <a:rPr lang="pt-PT" sz="1200" dirty="0" err="1">
                <a:solidFill>
                  <a:schemeClr val="bg1"/>
                </a:solidFill>
                <a:latin typeface="AdvGulliv"/>
              </a:rPr>
              <a:t>combination</a:t>
            </a:r>
            <a:r>
              <a:rPr lang="pt-PT" sz="1200" dirty="0">
                <a:solidFill>
                  <a:schemeClr val="bg1"/>
                </a:solidFill>
                <a:latin typeface="AdvGulliv"/>
              </a:rPr>
              <a:t> can </a:t>
            </a:r>
            <a:r>
              <a:rPr lang="pt-PT" sz="1200" dirty="0" err="1">
                <a:solidFill>
                  <a:schemeClr val="bg1"/>
                </a:solidFill>
                <a:latin typeface="AdvGulliv"/>
              </a:rPr>
              <a:t>effectively</a:t>
            </a:r>
            <a:r>
              <a:rPr lang="pt-PT" sz="1200" dirty="0">
                <a:solidFill>
                  <a:schemeClr val="bg1"/>
                </a:solidFill>
                <a:latin typeface="AdvGulliv"/>
              </a:rPr>
              <a:t> </a:t>
            </a:r>
            <a:r>
              <a:rPr lang="pt-PT" sz="1200" dirty="0" err="1">
                <a:solidFill>
                  <a:schemeClr val="bg1"/>
                </a:solidFill>
                <a:latin typeface="AdvGulliv"/>
              </a:rPr>
              <a:t>handle</a:t>
            </a:r>
            <a:r>
              <a:rPr lang="pt-PT" sz="1200" dirty="0">
                <a:solidFill>
                  <a:schemeClr val="bg1"/>
                </a:solidFill>
                <a:latin typeface="AdvGulliv"/>
              </a:rPr>
              <a:t>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analysis</a:t>
            </a:r>
            <a:r>
              <a:rPr lang="pt-PT" sz="1200" dirty="0">
                <a:solidFill>
                  <a:schemeClr val="bg1"/>
                </a:solidFill>
                <a:latin typeface="AdvGulliv"/>
              </a:rPr>
              <a:t> </a:t>
            </a:r>
            <a:r>
              <a:rPr lang="pt-PT" sz="1200" dirty="0" err="1">
                <a:solidFill>
                  <a:schemeClr val="bg1"/>
                </a:solidFill>
                <a:latin typeface="AdvGulliv"/>
              </a:rPr>
              <a:t>tasks</a:t>
            </a:r>
            <a:r>
              <a:rPr lang="pt-PT" sz="1200" dirty="0">
                <a:solidFill>
                  <a:schemeClr val="bg1"/>
                </a:solidFill>
                <a:latin typeface="AdvGulliv"/>
              </a:rPr>
              <a:t> </a:t>
            </a:r>
            <a:r>
              <a:rPr lang="pt-PT" sz="1200" dirty="0" err="1">
                <a:solidFill>
                  <a:schemeClr val="bg1"/>
                </a:solidFill>
                <a:latin typeface="AdvGulliv"/>
              </a:rPr>
              <a:t>by</a:t>
            </a:r>
            <a:r>
              <a:rPr lang="pt-PT" sz="1200" dirty="0">
                <a:solidFill>
                  <a:schemeClr val="bg1"/>
                </a:solidFill>
                <a:latin typeface="AdvGulliv"/>
              </a:rPr>
              <a:t> </a:t>
            </a:r>
            <a:r>
              <a:rPr lang="pt-PT" sz="1200" dirty="0" err="1">
                <a:solidFill>
                  <a:schemeClr val="bg1"/>
                </a:solidFill>
                <a:latin typeface="AdvGulliv"/>
              </a:rPr>
              <a:t>capturing</a:t>
            </a:r>
            <a:r>
              <a:rPr lang="pt-PT" sz="1200" dirty="0">
                <a:solidFill>
                  <a:schemeClr val="bg1"/>
                </a:solidFill>
                <a:latin typeface="AdvGulliv"/>
              </a:rPr>
              <a:t> </a:t>
            </a:r>
            <a:r>
              <a:rPr lang="pt-PT" sz="1200" dirty="0" err="1">
                <a:solidFill>
                  <a:schemeClr val="bg1"/>
                </a:solidFill>
                <a:latin typeface="AdvGulliv"/>
              </a:rPr>
              <a:t>important</a:t>
            </a:r>
            <a:r>
              <a:rPr lang="pt-PT" sz="1200" dirty="0">
                <a:solidFill>
                  <a:schemeClr val="bg1"/>
                </a:solidFill>
                <a:latin typeface="AdvGulliv"/>
              </a:rPr>
              <a:t> </a:t>
            </a:r>
            <a:r>
              <a:rPr lang="pt-PT" sz="1200" dirty="0" err="1">
                <a:solidFill>
                  <a:schemeClr val="bg1"/>
                </a:solidFill>
                <a:latin typeface="AdvGulliv"/>
              </a:rPr>
              <a:t>word</a:t>
            </a:r>
            <a:r>
              <a:rPr lang="pt-PT" sz="1200" dirty="0">
                <a:solidFill>
                  <a:schemeClr val="bg1"/>
                </a:solidFill>
                <a:latin typeface="AdvGulliv"/>
              </a:rPr>
              <a:t> </a:t>
            </a:r>
            <a:r>
              <a:rPr lang="pt-PT" sz="1200" dirty="0" err="1">
                <a:solidFill>
                  <a:schemeClr val="bg1"/>
                </a:solidFill>
                <a:latin typeface="AdvGulliv"/>
              </a:rPr>
              <a:t>features</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making</a:t>
            </a:r>
            <a:r>
              <a:rPr lang="pt-PT" sz="1200" dirty="0">
                <a:solidFill>
                  <a:schemeClr val="bg1"/>
                </a:solidFill>
                <a:latin typeface="AdvGulliv"/>
              </a:rPr>
              <a:t> </a:t>
            </a:r>
            <a:r>
              <a:rPr lang="pt-PT" sz="1200" dirty="0" err="1">
                <a:solidFill>
                  <a:schemeClr val="bg1"/>
                </a:solidFill>
                <a:latin typeface="AdvGulliv"/>
              </a:rPr>
              <a:t>accurate</a:t>
            </a:r>
            <a:r>
              <a:rPr lang="pt-PT" sz="1200" dirty="0">
                <a:solidFill>
                  <a:schemeClr val="bg1"/>
                </a:solidFill>
                <a:latin typeface="AdvGulliv"/>
              </a:rPr>
              <a:t> </a:t>
            </a:r>
            <a:r>
              <a:rPr lang="pt-PT" sz="1200" dirty="0" err="1">
                <a:solidFill>
                  <a:schemeClr val="bg1"/>
                </a:solidFill>
                <a:latin typeface="AdvGulliv"/>
              </a:rPr>
              <a:t>predictions</a:t>
            </a:r>
            <a:r>
              <a:rPr lang="pt-PT" sz="1200" dirty="0">
                <a:solidFill>
                  <a:schemeClr val="bg1"/>
                </a:solidFill>
                <a:latin typeface="AdvGulliv"/>
              </a:rPr>
              <a:t>.</a:t>
            </a:r>
            <a:endParaRPr sz="1200" dirty="0">
              <a:solidFill>
                <a:schemeClr val="bg1"/>
              </a:solidFill>
              <a:latin typeface="AdvGulliv"/>
            </a:endParaRPr>
          </a:p>
        </p:txBody>
      </p:sp>
      <p:sp>
        <p:nvSpPr>
          <p:cNvPr id="27" name="Google Shape;2004;p58">
            <a:extLst>
              <a:ext uri="{FF2B5EF4-FFF2-40B4-BE49-F238E27FC236}">
                <a16:creationId xmlns:a16="http://schemas.microsoft.com/office/drawing/2014/main" id="{30A8E8C2-F56D-1933-00B8-37EDB4BCA4B8}"/>
              </a:ext>
            </a:extLst>
          </p:cNvPr>
          <p:cNvSpPr txBox="1">
            <a:spLocks/>
          </p:cNvSpPr>
          <p:nvPr/>
        </p:nvSpPr>
        <p:spPr>
          <a:xfrm>
            <a:off x="5365344" y="2350380"/>
            <a:ext cx="1788491" cy="4968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dirty="0"/>
              <a:t>N-</a:t>
            </a:r>
            <a:r>
              <a:rPr lang="pt-PT" sz="1400" dirty="0" err="1"/>
              <a:t>gram</a:t>
            </a:r>
            <a:endParaRPr lang="pt-PT" sz="1400" dirty="0"/>
          </a:p>
        </p:txBody>
      </p:sp>
      <p:sp>
        <p:nvSpPr>
          <p:cNvPr id="28" name="Google Shape;2005;p58">
            <a:extLst>
              <a:ext uri="{FF2B5EF4-FFF2-40B4-BE49-F238E27FC236}">
                <a16:creationId xmlns:a16="http://schemas.microsoft.com/office/drawing/2014/main" id="{6320ABEC-5FF9-2FBF-C34A-F82A3E25C24A}"/>
              </a:ext>
            </a:extLst>
          </p:cNvPr>
          <p:cNvSpPr txBox="1">
            <a:spLocks/>
          </p:cNvSpPr>
          <p:nvPr/>
        </p:nvSpPr>
        <p:spPr>
          <a:xfrm>
            <a:off x="4966355" y="2796675"/>
            <a:ext cx="3158141"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purpose</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this</a:t>
            </a:r>
            <a:r>
              <a:rPr lang="pt-PT" sz="1200" dirty="0">
                <a:solidFill>
                  <a:schemeClr val="bg1"/>
                </a:solidFill>
                <a:latin typeface="AdvGulliv"/>
              </a:rPr>
              <a:t> </a:t>
            </a:r>
            <a:r>
              <a:rPr lang="pt-PT" sz="1200" dirty="0" err="1">
                <a:solidFill>
                  <a:schemeClr val="bg1"/>
                </a:solidFill>
                <a:latin typeface="AdvGulliv"/>
              </a:rPr>
              <a:t>code</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to </a:t>
            </a:r>
            <a:r>
              <a:rPr lang="pt-PT" sz="1200" dirty="0" err="1">
                <a:solidFill>
                  <a:schemeClr val="bg1"/>
                </a:solidFill>
                <a:latin typeface="AdvGulliv"/>
              </a:rPr>
              <a:t>build</a:t>
            </a:r>
            <a:r>
              <a:rPr lang="pt-PT" sz="1200" dirty="0">
                <a:solidFill>
                  <a:schemeClr val="bg1"/>
                </a:solidFill>
                <a:latin typeface="AdvGulliv"/>
              </a:rPr>
              <a:t> a pipeline for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analysis</a:t>
            </a:r>
            <a:r>
              <a:rPr lang="pt-PT" sz="1200" dirty="0">
                <a:solidFill>
                  <a:schemeClr val="bg1"/>
                </a:solidFill>
                <a:latin typeface="AdvGulliv"/>
              </a:rPr>
              <a:t> </a:t>
            </a:r>
            <a:r>
              <a:rPr lang="pt-PT" sz="1200" dirty="0" err="1">
                <a:solidFill>
                  <a:schemeClr val="bg1"/>
                </a:solidFill>
                <a:latin typeface="AdvGulliv"/>
              </a:rPr>
              <a:t>using</a:t>
            </a:r>
            <a:r>
              <a:rPr lang="pt-PT" sz="1200" dirty="0">
                <a:solidFill>
                  <a:schemeClr val="bg1"/>
                </a:solidFill>
                <a:latin typeface="AdvGulliv"/>
              </a:rPr>
              <a:t> n-</a:t>
            </a:r>
            <a:r>
              <a:rPr lang="pt-PT" sz="1200" dirty="0" err="1">
                <a:solidFill>
                  <a:schemeClr val="bg1"/>
                </a:solidFill>
                <a:latin typeface="AdvGulliv"/>
              </a:rPr>
              <a:t>grams</a:t>
            </a:r>
            <a:r>
              <a:rPr lang="pt-PT" sz="1200" dirty="0">
                <a:solidFill>
                  <a:schemeClr val="bg1"/>
                </a:solidFill>
                <a:latin typeface="AdvGulliv"/>
              </a:rPr>
              <a:t>, </a:t>
            </a:r>
            <a:r>
              <a:rPr lang="pt-PT" sz="1200" dirty="0" err="1">
                <a:solidFill>
                  <a:schemeClr val="bg1"/>
                </a:solidFill>
                <a:latin typeface="AdvGulliv"/>
              </a:rPr>
              <a:t>word</a:t>
            </a:r>
            <a:r>
              <a:rPr lang="pt-PT" sz="1200" dirty="0">
                <a:solidFill>
                  <a:schemeClr val="bg1"/>
                </a:solidFill>
                <a:latin typeface="AdvGulliv"/>
              </a:rPr>
              <a:t> </a:t>
            </a:r>
            <a:r>
              <a:rPr lang="pt-PT" sz="1200" dirty="0" err="1">
                <a:solidFill>
                  <a:schemeClr val="bg1"/>
                </a:solidFill>
                <a:latin typeface="AdvGulliv"/>
              </a:rPr>
              <a:t>occurrence</a:t>
            </a:r>
            <a:r>
              <a:rPr lang="pt-PT" sz="1200" dirty="0">
                <a:solidFill>
                  <a:schemeClr val="bg1"/>
                </a:solidFill>
                <a:latin typeface="AdvGulliv"/>
              </a:rPr>
              <a:t> </a:t>
            </a:r>
            <a:r>
              <a:rPr lang="pt-PT" sz="1200" dirty="0" err="1">
                <a:solidFill>
                  <a:schemeClr val="bg1"/>
                </a:solidFill>
                <a:latin typeface="AdvGulliv"/>
              </a:rPr>
              <a:t>counts</a:t>
            </a:r>
            <a:r>
              <a:rPr lang="pt-PT" sz="1200" dirty="0">
                <a:solidFill>
                  <a:schemeClr val="bg1"/>
                </a:solidFill>
                <a:latin typeface="AdvGulliv"/>
              </a:rPr>
              <a:t>, TF-IDF,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Logistic</a:t>
            </a:r>
            <a:r>
              <a:rPr lang="pt-PT" sz="1200" dirty="0">
                <a:solidFill>
                  <a:schemeClr val="bg1"/>
                </a:solidFill>
                <a:latin typeface="AdvGulliv"/>
              </a:rPr>
              <a:t> </a:t>
            </a:r>
            <a:r>
              <a:rPr lang="pt-PT" sz="1200" dirty="0" err="1">
                <a:solidFill>
                  <a:schemeClr val="bg1"/>
                </a:solidFill>
                <a:latin typeface="AdvGulliv"/>
              </a:rPr>
              <a:t>Regression</a:t>
            </a:r>
            <a:r>
              <a:rPr lang="pt-PT" sz="1200" dirty="0">
                <a:solidFill>
                  <a:schemeClr val="bg1"/>
                </a:solidFill>
                <a:latin typeface="AdvGulliv"/>
              </a:rPr>
              <a:t>. N-</a:t>
            </a:r>
            <a:r>
              <a:rPr lang="pt-PT" sz="1200" dirty="0" err="1">
                <a:solidFill>
                  <a:schemeClr val="bg1"/>
                </a:solidFill>
                <a:latin typeface="AdvGulliv"/>
              </a:rPr>
              <a:t>grams</a:t>
            </a:r>
            <a:r>
              <a:rPr lang="pt-PT" sz="1200" dirty="0">
                <a:solidFill>
                  <a:schemeClr val="bg1"/>
                </a:solidFill>
                <a:latin typeface="AdvGulliv"/>
              </a:rPr>
              <a:t> play a crucial role in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analysis</a:t>
            </a:r>
            <a:r>
              <a:rPr lang="pt-PT" sz="1200" dirty="0">
                <a:solidFill>
                  <a:schemeClr val="bg1"/>
                </a:solidFill>
                <a:latin typeface="AdvGulliv"/>
              </a:rPr>
              <a:t> </a:t>
            </a:r>
            <a:r>
              <a:rPr lang="pt-PT" sz="1200" dirty="0" err="1">
                <a:solidFill>
                  <a:schemeClr val="bg1"/>
                </a:solidFill>
                <a:latin typeface="AdvGulliv"/>
              </a:rPr>
              <a:t>by</a:t>
            </a:r>
            <a:r>
              <a:rPr lang="pt-PT" sz="1200" dirty="0">
                <a:solidFill>
                  <a:schemeClr val="bg1"/>
                </a:solidFill>
                <a:latin typeface="AdvGulliv"/>
              </a:rPr>
              <a:t> </a:t>
            </a:r>
            <a:r>
              <a:rPr lang="pt-PT" sz="1200" dirty="0" err="1">
                <a:solidFill>
                  <a:schemeClr val="bg1"/>
                </a:solidFill>
                <a:latin typeface="AdvGulliv"/>
              </a:rPr>
              <a:t>capturing</a:t>
            </a:r>
            <a:r>
              <a:rPr lang="pt-PT" sz="1200" dirty="0">
                <a:solidFill>
                  <a:schemeClr val="bg1"/>
                </a:solidFill>
                <a:latin typeface="AdvGulliv"/>
              </a:rPr>
              <a:t> contextual </a:t>
            </a:r>
            <a:r>
              <a:rPr lang="pt-PT" sz="1200" dirty="0" err="1">
                <a:solidFill>
                  <a:schemeClr val="bg1"/>
                </a:solidFill>
                <a:latin typeface="AdvGulliv"/>
              </a:rPr>
              <a:t>information</a:t>
            </a:r>
            <a:r>
              <a:rPr lang="pt-PT" sz="1200" dirty="0">
                <a:solidFill>
                  <a:schemeClr val="bg1"/>
                </a:solidFill>
                <a:latin typeface="AdvGulliv"/>
              </a:rPr>
              <a:t>,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intensity</a:t>
            </a:r>
            <a:r>
              <a:rPr lang="pt-PT" sz="1200" dirty="0">
                <a:solidFill>
                  <a:schemeClr val="bg1"/>
                </a:solidFill>
                <a:latin typeface="AdvGulliv"/>
              </a:rPr>
              <a:t>, </a:t>
            </a:r>
            <a:r>
              <a:rPr lang="pt-PT" sz="1200" dirty="0" err="1">
                <a:solidFill>
                  <a:schemeClr val="bg1"/>
                </a:solidFill>
                <a:latin typeface="AdvGulliv"/>
              </a:rPr>
              <a:t>negations</a:t>
            </a:r>
            <a:r>
              <a:rPr lang="pt-PT" sz="1200" dirty="0">
                <a:solidFill>
                  <a:schemeClr val="bg1"/>
                </a:solidFill>
                <a:latin typeface="AdvGulliv"/>
              </a:rPr>
              <a:t>, </a:t>
            </a:r>
            <a:r>
              <a:rPr lang="pt-PT" sz="1200" dirty="0" err="1">
                <a:solidFill>
                  <a:schemeClr val="bg1"/>
                </a:solidFill>
                <a:latin typeface="AdvGulliv"/>
              </a:rPr>
              <a:t>modifiers</a:t>
            </a:r>
            <a:r>
              <a:rPr lang="pt-PT" sz="1200" dirty="0">
                <a:solidFill>
                  <a:schemeClr val="bg1"/>
                </a:solidFill>
                <a:latin typeface="AdvGulliv"/>
              </a:rPr>
              <a:t>, </a:t>
            </a:r>
            <a:r>
              <a:rPr lang="pt-PT" sz="1200" dirty="0" err="1">
                <a:solidFill>
                  <a:schemeClr val="bg1"/>
                </a:solidFill>
                <a:latin typeface="AdvGulliv"/>
              </a:rPr>
              <a:t>idiomatic</a:t>
            </a:r>
            <a:r>
              <a:rPr lang="pt-PT" sz="1200" dirty="0">
                <a:solidFill>
                  <a:schemeClr val="bg1"/>
                </a:solidFill>
                <a:latin typeface="AdvGulliv"/>
              </a:rPr>
              <a:t> </a:t>
            </a:r>
            <a:r>
              <a:rPr lang="pt-PT" sz="1200" dirty="0" err="1">
                <a:solidFill>
                  <a:schemeClr val="bg1"/>
                </a:solidFill>
                <a:latin typeface="AdvGulliv"/>
              </a:rPr>
              <a:t>expressions</a:t>
            </a:r>
            <a:r>
              <a:rPr lang="pt-PT" sz="1200" dirty="0">
                <a:solidFill>
                  <a:schemeClr val="bg1"/>
                </a:solidFill>
                <a:latin typeface="AdvGulliv"/>
              </a:rPr>
              <a:t>, </a:t>
            </a:r>
            <a:r>
              <a:rPr lang="pt-PT" sz="1200" dirty="0" err="1">
                <a:solidFill>
                  <a:schemeClr val="bg1"/>
                </a:solidFill>
                <a:latin typeface="AdvGulliv"/>
              </a:rPr>
              <a:t>sarcasm</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handling out-</a:t>
            </a:r>
            <a:r>
              <a:rPr lang="pt-PT" sz="1200" dirty="0" err="1">
                <a:solidFill>
                  <a:schemeClr val="bg1"/>
                </a:solidFill>
                <a:latin typeface="AdvGulliv"/>
              </a:rPr>
              <a:t>of</a:t>
            </a:r>
            <a:r>
              <a:rPr lang="pt-PT" sz="1200" dirty="0">
                <a:solidFill>
                  <a:schemeClr val="bg1"/>
                </a:solidFill>
                <a:latin typeface="AdvGulliv"/>
              </a:rPr>
              <a:t>-</a:t>
            </a:r>
            <a:r>
              <a:rPr lang="pt-PT" sz="1200" dirty="0" err="1">
                <a:solidFill>
                  <a:schemeClr val="bg1"/>
                </a:solidFill>
                <a:latin typeface="AdvGulliv"/>
              </a:rPr>
              <a:t>vocabulary</a:t>
            </a:r>
            <a:r>
              <a:rPr lang="pt-PT" sz="1200" dirty="0">
                <a:solidFill>
                  <a:schemeClr val="bg1"/>
                </a:solidFill>
                <a:latin typeface="AdvGulliv"/>
              </a:rPr>
              <a:t> </a:t>
            </a:r>
            <a:r>
              <a:rPr lang="pt-PT" sz="1200" dirty="0" err="1">
                <a:solidFill>
                  <a:schemeClr val="bg1"/>
                </a:solidFill>
                <a:latin typeface="AdvGulliv"/>
              </a:rPr>
              <a:t>words</a:t>
            </a:r>
            <a:r>
              <a:rPr lang="pt-PT" sz="1200" dirty="0">
                <a:solidFill>
                  <a:schemeClr val="bg1"/>
                </a:solidFill>
                <a:latin typeface="AdvGulliv"/>
              </a:rPr>
              <a:t>. </a:t>
            </a:r>
          </a:p>
        </p:txBody>
      </p:sp>
    </p:spTree>
    <p:extLst>
      <p:ext uri="{BB962C8B-B14F-4D97-AF65-F5344CB8AC3E}">
        <p14:creationId xmlns:p14="http://schemas.microsoft.com/office/powerpoint/2010/main" val="527683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503932" y="465910"/>
            <a:ext cx="588110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 Queries: Modelling</a:t>
            </a:r>
            <a:br>
              <a:rPr lang="en-US" dirty="0"/>
            </a:br>
            <a:br>
              <a:rPr lang="en-US" dirty="0"/>
            </a:br>
            <a:endParaRPr lang="en-US" dirty="0"/>
          </a:p>
        </p:txBody>
      </p:sp>
      <p:cxnSp>
        <p:nvCxnSpPr>
          <p:cNvPr id="1969" name="Google Shape;1969;p54"/>
          <p:cNvCxnSpPr/>
          <p:nvPr/>
        </p:nvCxnSpPr>
        <p:spPr>
          <a:xfrm>
            <a:off x="575750" y="38686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m 2">
            <a:extLst>
              <a:ext uri="{FF2B5EF4-FFF2-40B4-BE49-F238E27FC236}">
                <a16:creationId xmlns:a16="http://schemas.microsoft.com/office/drawing/2014/main" id="{E56D8AD4-9BBF-05B8-54DC-1172258BD1D5}"/>
              </a:ext>
            </a:extLst>
          </p:cNvPr>
          <p:cNvPicPr>
            <a:picLocks noChangeAspect="1"/>
          </p:cNvPicPr>
          <p:nvPr/>
        </p:nvPicPr>
        <p:blipFill rotWithShape="1">
          <a:blip r:embed="rId3"/>
          <a:srcRect r="30263"/>
          <a:stretch/>
        </p:blipFill>
        <p:spPr>
          <a:xfrm>
            <a:off x="151325" y="1478394"/>
            <a:ext cx="3480875" cy="2568009"/>
          </a:xfrm>
          <a:prstGeom prst="rect">
            <a:avLst/>
          </a:prstGeom>
        </p:spPr>
      </p:pic>
      <p:pic>
        <p:nvPicPr>
          <p:cNvPr id="4" name="Imagem 3">
            <a:extLst>
              <a:ext uri="{FF2B5EF4-FFF2-40B4-BE49-F238E27FC236}">
                <a16:creationId xmlns:a16="http://schemas.microsoft.com/office/drawing/2014/main" id="{6BE09A3F-A7E4-0C01-0CDB-33E53F8245E0}"/>
              </a:ext>
            </a:extLst>
          </p:cNvPr>
          <p:cNvPicPr>
            <a:picLocks noChangeAspect="1"/>
          </p:cNvPicPr>
          <p:nvPr/>
        </p:nvPicPr>
        <p:blipFill>
          <a:blip r:embed="rId4"/>
          <a:stretch>
            <a:fillRect/>
          </a:stretch>
        </p:blipFill>
        <p:spPr>
          <a:xfrm>
            <a:off x="3688399" y="1097097"/>
            <a:ext cx="5393268" cy="3736185"/>
          </a:xfrm>
          <a:prstGeom prst="rect">
            <a:avLst/>
          </a:prstGeom>
        </p:spPr>
      </p:pic>
    </p:spTree>
    <p:extLst>
      <p:ext uri="{BB962C8B-B14F-4D97-AF65-F5344CB8AC3E}">
        <p14:creationId xmlns:p14="http://schemas.microsoft.com/office/powerpoint/2010/main" val="4211361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481300" y="420503"/>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a:t>
            </a:r>
            <a:endParaRPr dirty="0"/>
          </a:p>
        </p:txBody>
      </p:sp>
      <p:cxnSp>
        <p:nvCxnSpPr>
          <p:cNvPr id="1956" name="Google Shape;1956;p54"/>
          <p:cNvCxnSpPr>
            <a:cxnSpLocks/>
          </p:cNvCxnSpPr>
          <p:nvPr/>
        </p:nvCxnSpPr>
        <p:spPr>
          <a:xfrm>
            <a:off x="562219" y="2571750"/>
            <a:ext cx="8019561"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342951" y="1801559"/>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bg1"/>
                </a:solidFill>
                <a:latin typeface="AdvGulliv"/>
                <a:sym typeface="Montserrat"/>
              </a:rPr>
              <a:t>1</a:t>
            </a:r>
            <a:endParaRPr sz="2400" b="1" dirty="0">
              <a:solidFill>
                <a:schemeClr val="bg1"/>
              </a:solidFill>
              <a:latin typeface="AdvGulliv"/>
              <a:sym typeface="Montserrat"/>
            </a:endParaRPr>
          </a:p>
        </p:txBody>
      </p:sp>
      <p:sp>
        <p:nvSpPr>
          <p:cNvPr id="1958" name="Google Shape;1958;p54"/>
          <p:cNvSpPr txBox="1">
            <a:spLocks noGrp="1"/>
          </p:cNvSpPr>
          <p:nvPr>
            <p:ph type="subTitle" idx="4294967295"/>
          </p:nvPr>
        </p:nvSpPr>
        <p:spPr>
          <a:xfrm>
            <a:off x="85113" y="2840107"/>
            <a:ext cx="219658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pt-PT" sz="1200" b="1" dirty="0" err="1">
                <a:solidFill>
                  <a:schemeClr val="bg1"/>
                </a:solidFill>
                <a:latin typeface="AdvGulliv"/>
              </a:rPr>
              <a:t>Introduction</a:t>
            </a:r>
            <a:r>
              <a:rPr lang="pt-PT" sz="1200" b="1" dirty="0">
                <a:solidFill>
                  <a:schemeClr val="bg1"/>
                </a:solidFill>
                <a:latin typeface="AdvGulliv"/>
              </a:rPr>
              <a:t> </a:t>
            </a:r>
            <a:br>
              <a:rPr lang="pt-PT" sz="1200" b="1" dirty="0">
                <a:solidFill>
                  <a:schemeClr val="bg1"/>
                </a:solidFill>
                <a:latin typeface="AdvGulliv"/>
              </a:rPr>
            </a:br>
            <a:r>
              <a:rPr lang="pt-PT" sz="1200" b="1" dirty="0" err="1">
                <a:solidFill>
                  <a:schemeClr val="bg1"/>
                </a:solidFill>
                <a:latin typeface="AdvGulliv"/>
              </a:rPr>
              <a:t>Problem</a:t>
            </a:r>
            <a:r>
              <a:rPr lang="pt-PT" sz="1200" b="1" dirty="0">
                <a:solidFill>
                  <a:schemeClr val="bg1"/>
                </a:solidFill>
                <a:latin typeface="AdvGulliv"/>
              </a:rPr>
              <a:t> </a:t>
            </a:r>
            <a:r>
              <a:rPr lang="pt-PT" sz="1200" b="1" dirty="0" err="1">
                <a:solidFill>
                  <a:schemeClr val="bg1"/>
                </a:solidFill>
                <a:latin typeface="AdvGulliv"/>
              </a:rPr>
              <a:t>description</a:t>
            </a:r>
            <a:endParaRPr lang="pt-PT" sz="1200" b="1" dirty="0">
              <a:solidFill>
                <a:schemeClr val="bg1"/>
              </a:solidFill>
              <a:latin typeface="AdvGulliv"/>
            </a:endParaRPr>
          </a:p>
        </p:txBody>
      </p:sp>
      <p:sp>
        <p:nvSpPr>
          <p:cNvPr id="1959" name="Google Shape;1959;p54"/>
          <p:cNvSpPr txBox="1">
            <a:spLocks noGrp="1"/>
          </p:cNvSpPr>
          <p:nvPr>
            <p:ph type="title" idx="4294967295"/>
          </p:nvPr>
        </p:nvSpPr>
        <p:spPr>
          <a:xfrm>
            <a:off x="3317576" y="1801559"/>
            <a:ext cx="1527300" cy="348300"/>
          </a:xfrm>
          <a:prstGeom prst="rect">
            <a:avLst/>
          </a:prstGeom>
        </p:spPr>
        <p:txBody>
          <a:bodyPr spcFirstLastPara="1" wrap="square" lIns="91425" tIns="91425" rIns="91425" bIns="91425" anchor="t" anchorCtr="0">
            <a:noAutofit/>
          </a:bodyPr>
          <a:lstStyle/>
          <a:p>
            <a:pPr algn="ctr"/>
            <a:r>
              <a:rPr lang="en" sz="2400" b="1" dirty="0">
                <a:solidFill>
                  <a:schemeClr val="bg1"/>
                </a:solidFill>
                <a:latin typeface="AdvGulliv"/>
              </a:rPr>
              <a:t>3</a:t>
            </a:r>
            <a:endParaRPr sz="2400" b="1" dirty="0">
              <a:solidFill>
                <a:schemeClr val="bg1"/>
              </a:solidFill>
              <a:latin typeface="AdvGulliv"/>
            </a:endParaRPr>
          </a:p>
        </p:txBody>
      </p:sp>
      <p:sp>
        <p:nvSpPr>
          <p:cNvPr id="1960" name="Google Shape;1960;p54"/>
          <p:cNvSpPr txBox="1">
            <a:spLocks noGrp="1"/>
          </p:cNvSpPr>
          <p:nvPr>
            <p:ph type="subTitle" idx="4294967295"/>
          </p:nvPr>
        </p:nvSpPr>
        <p:spPr>
          <a:xfrm>
            <a:off x="3317579" y="2886909"/>
            <a:ext cx="1527300" cy="725400"/>
          </a:xfrm>
          <a:prstGeom prst="rect">
            <a:avLst/>
          </a:prstGeom>
        </p:spPr>
        <p:txBody>
          <a:bodyPr spcFirstLastPara="1" wrap="square" lIns="91425" tIns="91425" rIns="91425" bIns="91425" anchor="t" anchorCtr="0">
            <a:noAutofit/>
          </a:bodyPr>
          <a:lstStyle/>
          <a:p>
            <a:pPr marL="0" indent="0" algn="ctr">
              <a:spcAft>
                <a:spcPts val="1600"/>
              </a:spcAft>
              <a:buNone/>
            </a:pPr>
            <a:r>
              <a:rPr lang="en-US" sz="1200" b="1" dirty="0">
                <a:solidFill>
                  <a:schemeClr val="bg1"/>
                </a:solidFill>
                <a:latin typeface="AdvGulliv"/>
              </a:rPr>
              <a:t>Data Profiling</a:t>
            </a:r>
            <a:endParaRPr sz="1200" b="1" dirty="0">
              <a:solidFill>
                <a:schemeClr val="bg1"/>
              </a:solidFill>
              <a:latin typeface="AdvGulliv"/>
            </a:endParaRPr>
          </a:p>
          <a:p>
            <a:pPr marL="0" lvl="0" indent="0" algn="ctr" rtl="0">
              <a:spcBef>
                <a:spcPts val="1600"/>
              </a:spcBef>
              <a:spcAft>
                <a:spcPts val="1600"/>
              </a:spcAft>
              <a:buNone/>
            </a:pPr>
            <a:endParaRPr sz="1400" b="1" dirty="0">
              <a:solidFill>
                <a:schemeClr val="lt1"/>
              </a:solidFill>
            </a:endParaRPr>
          </a:p>
        </p:txBody>
      </p:sp>
      <p:sp>
        <p:nvSpPr>
          <p:cNvPr id="1961" name="Google Shape;1961;p54"/>
          <p:cNvSpPr txBox="1">
            <a:spLocks noGrp="1"/>
          </p:cNvSpPr>
          <p:nvPr>
            <p:ph type="subTitle" idx="4294967295"/>
          </p:nvPr>
        </p:nvSpPr>
        <p:spPr>
          <a:xfrm>
            <a:off x="1884647" y="1783793"/>
            <a:ext cx="1527300" cy="535115"/>
          </a:xfrm>
          <a:prstGeom prst="rect">
            <a:avLst/>
          </a:prstGeom>
        </p:spPr>
        <p:txBody>
          <a:bodyPr spcFirstLastPara="1" wrap="square" lIns="91425" tIns="91425" rIns="91425" bIns="91425" anchor="t" anchorCtr="0">
            <a:noAutofit/>
          </a:bodyPr>
          <a:lstStyle/>
          <a:p>
            <a:pPr marL="0" lvl="0" indent="0" algn="ctr">
              <a:spcAft>
                <a:spcPts val="1600"/>
              </a:spcAft>
              <a:buNone/>
            </a:pPr>
            <a:r>
              <a:rPr lang="en" sz="1200" b="1" dirty="0">
                <a:solidFill>
                  <a:schemeClr val="bg1"/>
                </a:solidFill>
                <a:latin typeface="AdvGulliv"/>
              </a:rPr>
              <a:t>Related Work</a:t>
            </a:r>
            <a:endParaRPr sz="1200" b="1" dirty="0">
              <a:solidFill>
                <a:schemeClr val="bg1"/>
              </a:solidFill>
              <a:latin typeface="AdvGulliv"/>
            </a:endParaRPr>
          </a:p>
        </p:txBody>
      </p:sp>
      <p:sp>
        <p:nvSpPr>
          <p:cNvPr id="1962" name="Google Shape;1962;p54"/>
          <p:cNvSpPr txBox="1">
            <a:spLocks noGrp="1"/>
          </p:cNvSpPr>
          <p:nvPr>
            <p:ph type="title" idx="4294967295"/>
          </p:nvPr>
        </p:nvSpPr>
        <p:spPr>
          <a:xfrm>
            <a:off x="1879652" y="268383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bg1"/>
                </a:solidFill>
                <a:latin typeface="AdvGulliv"/>
              </a:rPr>
              <a:t>2</a:t>
            </a:r>
            <a:endParaRPr sz="2400" b="1" dirty="0">
              <a:solidFill>
                <a:schemeClr val="bg1"/>
              </a:solidFill>
              <a:latin typeface="AdvGulliv"/>
            </a:endParaRPr>
          </a:p>
        </p:txBody>
      </p:sp>
      <p:sp>
        <p:nvSpPr>
          <p:cNvPr id="1963" name="Google Shape;1963;p54"/>
          <p:cNvSpPr txBox="1">
            <a:spLocks noGrp="1"/>
          </p:cNvSpPr>
          <p:nvPr>
            <p:ph type="subTitle" idx="4294967295"/>
          </p:nvPr>
        </p:nvSpPr>
        <p:spPr>
          <a:xfrm>
            <a:off x="4443973" y="1670034"/>
            <a:ext cx="1778636" cy="725400"/>
          </a:xfrm>
          <a:prstGeom prst="rect">
            <a:avLst/>
          </a:prstGeom>
        </p:spPr>
        <p:txBody>
          <a:bodyPr spcFirstLastPara="1" wrap="square" lIns="91425" tIns="91425" rIns="91425" bIns="91425" anchor="t" anchorCtr="0">
            <a:noAutofit/>
          </a:bodyPr>
          <a:lstStyle/>
          <a:p>
            <a:pPr marL="0" indent="0" algn="ctr">
              <a:spcAft>
                <a:spcPts val="1600"/>
              </a:spcAft>
              <a:buNone/>
            </a:pPr>
            <a:r>
              <a:rPr lang="pt-PT" sz="1200" b="1" dirty="0" err="1">
                <a:solidFill>
                  <a:schemeClr val="bg1"/>
                </a:solidFill>
                <a:latin typeface="AdvGulliv"/>
              </a:rPr>
              <a:t>Queries</a:t>
            </a:r>
            <a:r>
              <a:rPr lang="pt-PT" sz="1200" b="1" dirty="0">
                <a:solidFill>
                  <a:schemeClr val="bg1"/>
                </a:solidFill>
                <a:latin typeface="AdvGulliv"/>
              </a:rPr>
              <a:t> </a:t>
            </a:r>
            <a:r>
              <a:rPr lang="pt-PT" sz="1200" b="1" dirty="0" err="1">
                <a:solidFill>
                  <a:schemeClr val="bg1"/>
                </a:solidFill>
                <a:latin typeface="AdvGulliv"/>
              </a:rPr>
              <a:t>and</a:t>
            </a:r>
            <a:r>
              <a:rPr lang="pt-PT" sz="1200" b="1" dirty="0">
                <a:solidFill>
                  <a:schemeClr val="bg1"/>
                </a:solidFill>
                <a:latin typeface="AdvGulliv"/>
              </a:rPr>
              <a:t> </a:t>
            </a:r>
            <a:r>
              <a:rPr lang="pt-PT" sz="1200" b="1" dirty="0" err="1">
                <a:solidFill>
                  <a:schemeClr val="bg1"/>
                </a:solidFill>
                <a:latin typeface="AdvGulliv"/>
              </a:rPr>
              <a:t>Learning</a:t>
            </a:r>
            <a:r>
              <a:rPr lang="pt-PT" sz="1200" b="1" dirty="0">
                <a:solidFill>
                  <a:schemeClr val="bg1"/>
                </a:solidFill>
                <a:latin typeface="AdvGulliv"/>
              </a:rPr>
              <a:t> Pipeline</a:t>
            </a:r>
          </a:p>
        </p:txBody>
      </p:sp>
      <p:sp>
        <p:nvSpPr>
          <p:cNvPr id="1964" name="Google Shape;1964;p54"/>
          <p:cNvSpPr txBox="1">
            <a:spLocks noGrp="1"/>
          </p:cNvSpPr>
          <p:nvPr>
            <p:ph type="title" idx="4294967295"/>
          </p:nvPr>
        </p:nvSpPr>
        <p:spPr>
          <a:xfrm>
            <a:off x="4608517" y="2679605"/>
            <a:ext cx="1527300" cy="348300"/>
          </a:xfrm>
          <a:prstGeom prst="rect">
            <a:avLst/>
          </a:prstGeom>
        </p:spPr>
        <p:txBody>
          <a:bodyPr spcFirstLastPara="1" wrap="square" lIns="91425" tIns="91425" rIns="91425" bIns="91425" anchor="t" anchorCtr="0">
            <a:noAutofit/>
          </a:bodyPr>
          <a:lstStyle/>
          <a:p>
            <a:pPr marL="0" lvl="0" indent="0" algn="ctr"/>
            <a:r>
              <a:rPr lang="en" sz="2400" b="1" dirty="0">
                <a:solidFill>
                  <a:schemeClr val="bg1"/>
                </a:solidFill>
                <a:latin typeface="AdvGulliv"/>
              </a:rPr>
              <a:t>4</a:t>
            </a:r>
            <a:endParaRPr sz="2400" b="1" dirty="0">
              <a:solidFill>
                <a:schemeClr val="bg1"/>
              </a:solidFill>
              <a:latin typeface="AdvGulliv"/>
            </a:endParaRPr>
          </a:p>
        </p:txBody>
      </p:sp>
      <p:sp>
        <p:nvSpPr>
          <p:cNvPr id="1965" name="Google Shape;1965;p54"/>
          <p:cNvSpPr/>
          <p:nvPr/>
        </p:nvSpPr>
        <p:spPr>
          <a:xfrm>
            <a:off x="997840" y="2454421"/>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2539533" y="2451087"/>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3974115" y="2454421"/>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5263417" y="246300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562219" y="39338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2" name="Google Shape;1959;p54">
            <a:extLst>
              <a:ext uri="{FF2B5EF4-FFF2-40B4-BE49-F238E27FC236}">
                <a16:creationId xmlns:a16="http://schemas.microsoft.com/office/drawing/2014/main" id="{BA6244DA-2A6B-8C4F-E261-5174CE1D56B2}"/>
              </a:ext>
            </a:extLst>
          </p:cNvPr>
          <p:cNvSpPr txBox="1">
            <a:spLocks/>
          </p:cNvSpPr>
          <p:nvPr/>
        </p:nvSpPr>
        <p:spPr>
          <a:xfrm>
            <a:off x="5878541" y="1841542"/>
            <a:ext cx="1527300"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pt-PT" sz="2400" b="1" dirty="0">
                <a:solidFill>
                  <a:schemeClr val="bg1"/>
                </a:solidFill>
                <a:latin typeface="AdvGulliv"/>
              </a:rPr>
              <a:t>5</a:t>
            </a:r>
          </a:p>
        </p:txBody>
      </p:sp>
      <p:sp>
        <p:nvSpPr>
          <p:cNvPr id="33" name="Google Shape;1960;p54">
            <a:extLst>
              <a:ext uri="{FF2B5EF4-FFF2-40B4-BE49-F238E27FC236}">
                <a16:creationId xmlns:a16="http://schemas.microsoft.com/office/drawing/2014/main" id="{3CECC152-8915-6AF0-82E3-252EF09C3715}"/>
              </a:ext>
            </a:extLst>
          </p:cNvPr>
          <p:cNvSpPr txBox="1">
            <a:spLocks/>
          </p:cNvSpPr>
          <p:nvPr/>
        </p:nvSpPr>
        <p:spPr>
          <a:xfrm>
            <a:off x="5779593" y="2770505"/>
            <a:ext cx="1854514" cy="72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None/>
            </a:pPr>
            <a:r>
              <a:rPr lang="pt-PT" sz="1200" b="1" dirty="0" err="1">
                <a:solidFill>
                  <a:schemeClr val="bg1"/>
                </a:solidFill>
                <a:latin typeface="AdvGulliv"/>
              </a:rPr>
              <a:t>Runtime</a:t>
            </a:r>
            <a:r>
              <a:rPr lang="pt-PT" sz="1200" b="1" dirty="0">
                <a:solidFill>
                  <a:schemeClr val="bg1"/>
                </a:solidFill>
                <a:latin typeface="AdvGulliv"/>
              </a:rPr>
              <a:t> performance </a:t>
            </a:r>
            <a:r>
              <a:rPr lang="pt-PT" sz="1200" b="1" dirty="0" err="1">
                <a:solidFill>
                  <a:schemeClr val="bg1"/>
                </a:solidFill>
                <a:latin typeface="AdvGulliv"/>
              </a:rPr>
              <a:t>using</a:t>
            </a:r>
            <a:r>
              <a:rPr lang="pt-PT" sz="1200" b="1" dirty="0">
                <a:solidFill>
                  <a:schemeClr val="bg1"/>
                </a:solidFill>
                <a:latin typeface="AdvGulliv"/>
              </a:rPr>
              <a:t> </a:t>
            </a:r>
            <a:r>
              <a:rPr lang="pt-PT" sz="1200" b="1" dirty="0" err="1">
                <a:solidFill>
                  <a:schemeClr val="bg1"/>
                </a:solidFill>
                <a:latin typeface="AdvGulliv"/>
              </a:rPr>
              <a:t>different</a:t>
            </a:r>
            <a:r>
              <a:rPr lang="pt-PT" sz="1200" b="1" dirty="0">
                <a:solidFill>
                  <a:schemeClr val="bg1"/>
                </a:solidFill>
                <a:latin typeface="AdvGulliv"/>
              </a:rPr>
              <a:t> </a:t>
            </a:r>
            <a:r>
              <a:rPr lang="pt-PT" sz="1200" b="1" dirty="0" err="1">
                <a:solidFill>
                  <a:schemeClr val="bg1"/>
                </a:solidFill>
                <a:latin typeface="AdvGulliv"/>
              </a:rPr>
              <a:t>number</a:t>
            </a:r>
            <a:r>
              <a:rPr lang="pt-PT" sz="1200" b="1" dirty="0">
                <a:solidFill>
                  <a:schemeClr val="bg1"/>
                </a:solidFill>
                <a:latin typeface="AdvGulliv"/>
              </a:rPr>
              <a:t> </a:t>
            </a:r>
            <a:r>
              <a:rPr lang="pt-PT" sz="1200" b="1" dirty="0" err="1">
                <a:solidFill>
                  <a:schemeClr val="bg1"/>
                </a:solidFill>
                <a:latin typeface="AdvGulliv"/>
              </a:rPr>
              <a:t>of</a:t>
            </a:r>
            <a:r>
              <a:rPr lang="pt-PT" sz="1200" b="1" dirty="0">
                <a:solidFill>
                  <a:schemeClr val="bg1"/>
                </a:solidFill>
                <a:latin typeface="AdvGulliv"/>
              </a:rPr>
              <a:t> </a:t>
            </a:r>
            <a:r>
              <a:rPr lang="pt-PT" sz="1200" b="1" dirty="0" err="1">
                <a:solidFill>
                  <a:schemeClr val="bg1"/>
                </a:solidFill>
                <a:latin typeface="AdvGulliv"/>
              </a:rPr>
              <a:t>computing</a:t>
            </a:r>
            <a:r>
              <a:rPr lang="pt-PT" sz="1200" b="1" dirty="0">
                <a:solidFill>
                  <a:schemeClr val="bg1"/>
                </a:solidFill>
                <a:latin typeface="AdvGulliv"/>
              </a:rPr>
              <a:t> nodes</a:t>
            </a:r>
          </a:p>
          <a:p>
            <a:pPr marL="0" indent="0" algn="ctr">
              <a:spcBef>
                <a:spcPts val="1600"/>
              </a:spcBef>
              <a:spcAft>
                <a:spcPts val="1600"/>
              </a:spcAft>
              <a:buFont typeface="Montserrat"/>
              <a:buNone/>
            </a:pPr>
            <a:endParaRPr lang="pt-PT" sz="1400" b="1" dirty="0">
              <a:solidFill>
                <a:schemeClr val="lt1"/>
              </a:solidFill>
            </a:endParaRPr>
          </a:p>
        </p:txBody>
      </p:sp>
      <p:sp>
        <p:nvSpPr>
          <p:cNvPr id="34" name="Google Shape;1963;p54">
            <a:extLst>
              <a:ext uri="{FF2B5EF4-FFF2-40B4-BE49-F238E27FC236}">
                <a16:creationId xmlns:a16="http://schemas.microsoft.com/office/drawing/2014/main" id="{C37C17E9-51E7-B317-1DDA-CAB6F77FB8E3}"/>
              </a:ext>
            </a:extLst>
          </p:cNvPr>
          <p:cNvSpPr txBox="1">
            <a:spLocks/>
          </p:cNvSpPr>
          <p:nvPr/>
        </p:nvSpPr>
        <p:spPr>
          <a:xfrm>
            <a:off x="7146628" y="1756744"/>
            <a:ext cx="1527300" cy="6455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None/>
            </a:pPr>
            <a:r>
              <a:rPr lang="pt-PT" sz="1200" b="1" dirty="0" err="1">
                <a:solidFill>
                  <a:schemeClr val="bg1"/>
                </a:solidFill>
                <a:latin typeface="AdvGulliv"/>
              </a:rPr>
              <a:t>Results</a:t>
            </a:r>
            <a:endParaRPr lang="pt-PT" sz="1200" b="1" dirty="0">
              <a:solidFill>
                <a:schemeClr val="bg1"/>
              </a:solidFill>
              <a:latin typeface="AdvGulliv"/>
            </a:endParaRPr>
          </a:p>
        </p:txBody>
      </p:sp>
      <p:sp>
        <p:nvSpPr>
          <p:cNvPr id="35" name="Google Shape;1964;p54">
            <a:extLst>
              <a:ext uri="{FF2B5EF4-FFF2-40B4-BE49-F238E27FC236}">
                <a16:creationId xmlns:a16="http://schemas.microsoft.com/office/drawing/2014/main" id="{2A857EF2-1419-C49A-A6C4-F4912A25D56B}"/>
              </a:ext>
            </a:extLst>
          </p:cNvPr>
          <p:cNvSpPr txBox="1">
            <a:spLocks/>
          </p:cNvSpPr>
          <p:nvPr/>
        </p:nvSpPr>
        <p:spPr>
          <a:xfrm>
            <a:off x="7192819" y="2724516"/>
            <a:ext cx="1527300"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pt-PT" sz="2400" b="1" dirty="0">
                <a:solidFill>
                  <a:schemeClr val="bg1"/>
                </a:solidFill>
                <a:latin typeface="AdvGulliv"/>
              </a:rPr>
              <a:t>6</a:t>
            </a:r>
          </a:p>
        </p:txBody>
      </p:sp>
      <p:sp>
        <p:nvSpPr>
          <p:cNvPr id="36" name="Google Shape;1967;p54">
            <a:extLst>
              <a:ext uri="{FF2B5EF4-FFF2-40B4-BE49-F238E27FC236}">
                <a16:creationId xmlns:a16="http://schemas.microsoft.com/office/drawing/2014/main" id="{3DF33395-5176-5C63-D91C-6534F981E49B}"/>
              </a:ext>
            </a:extLst>
          </p:cNvPr>
          <p:cNvSpPr/>
          <p:nvPr/>
        </p:nvSpPr>
        <p:spPr>
          <a:xfrm>
            <a:off x="6533441" y="2451087"/>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68;p54">
            <a:extLst>
              <a:ext uri="{FF2B5EF4-FFF2-40B4-BE49-F238E27FC236}">
                <a16:creationId xmlns:a16="http://schemas.microsoft.com/office/drawing/2014/main" id="{CF8EF546-D156-1418-B3D5-5F24FAC75056}"/>
              </a:ext>
            </a:extLst>
          </p:cNvPr>
          <p:cNvSpPr/>
          <p:nvPr/>
        </p:nvSpPr>
        <p:spPr>
          <a:xfrm>
            <a:off x="7822743" y="2459666"/>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81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278100" y="402691"/>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1"/>
                </a:solidFill>
              </a:rPr>
              <a:t>4. Modeling Results</a:t>
            </a:r>
            <a:br>
              <a:rPr lang="en-US" dirty="0"/>
            </a:br>
            <a:br>
              <a:rPr lang="en-US" dirty="0"/>
            </a:br>
            <a:endParaRPr dirty="0"/>
          </a:p>
        </p:txBody>
      </p:sp>
      <p:cxnSp>
        <p:nvCxnSpPr>
          <p:cNvPr id="1980" name="Google Shape;1980;p55"/>
          <p:cNvCxnSpPr/>
          <p:nvPr/>
        </p:nvCxnSpPr>
        <p:spPr>
          <a:xfrm>
            <a:off x="365800" y="3716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Imagem 3" descr="Uma imagem com gráfico&#10;&#10;Descrição gerada automaticamente">
            <a:extLst>
              <a:ext uri="{FF2B5EF4-FFF2-40B4-BE49-F238E27FC236}">
                <a16:creationId xmlns:a16="http://schemas.microsoft.com/office/drawing/2014/main" id="{1A5BD875-C56C-0B05-D1BE-2BCE0C354D51}"/>
              </a:ext>
            </a:extLst>
          </p:cNvPr>
          <p:cNvPicPr>
            <a:picLocks noChangeAspect="1"/>
          </p:cNvPicPr>
          <p:nvPr/>
        </p:nvPicPr>
        <p:blipFill>
          <a:blip r:embed="rId3"/>
          <a:stretch>
            <a:fillRect/>
          </a:stretch>
        </p:blipFill>
        <p:spPr>
          <a:xfrm>
            <a:off x="4538610" y="1519028"/>
            <a:ext cx="4554385" cy="2544972"/>
          </a:xfrm>
          <a:prstGeom prst="rect">
            <a:avLst/>
          </a:prstGeom>
        </p:spPr>
      </p:pic>
      <p:pic>
        <p:nvPicPr>
          <p:cNvPr id="6" name="Imagem 5" descr="Uma imagem com gráfico&#10;&#10;Descrição gerada automaticamente">
            <a:extLst>
              <a:ext uri="{FF2B5EF4-FFF2-40B4-BE49-F238E27FC236}">
                <a16:creationId xmlns:a16="http://schemas.microsoft.com/office/drawing/2014/main" id="{8EDEFCD4-F902-310F-E82F-FEE76087F30A}"/>
              </a:ext>
            </a:extLst>
          </p:cNvPr>
          <p:cNvPicPr>
            <a:picLocks noChangeAspect="1"/>
          </p:cNvPicPr>
          <p:nvPr/>
        </p:nvPicPr>
        <p:blipFill>
          <a:blip r:embed="rId4"/>
          <a:stretch>
            <a:fillRect/>
          </a:stretch>
        </p:blipFill>
        <p:spPr>
          <a:xfrm>
            <a:off x="84395" y="1519028"/>
            <a:ext cx="4373305" cy="2544972"/>
          </a:xfrm>
          <a:prstGeom prst="rect">
            <a:avLst/>
          </a:prstGeom>
        </p:spPr>
      </p:pic>
    </p:spTree>
    <p:extLst>
      <p:ext uri="{BB962C8B-B14F-4D97-AF65-F5344CB8AC3E}">
        <p14:creationId xmlns:p14="http://schemas.microsoft.com/office/powerpoint/2010/main" val="441982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1"/>
                </a:solidFill>
              </a:rPr>
              <a:t>4. Best Model</a:t>
            </a:r>
            <a:br>
              <a:rPr lang="en-US" dirty="0"/>
            </a:br>
            <a:br>
              <a:rPr lang="en-US" dirty="0"/>
            </a:br>
            <a:endParaRPr dirty="0"/>
          </a:p>
        </p:txBody>
      </p:sp>
      <p:cxnSp>
        <p:nvCxnSpPr>
          <p:cNvPr id="2053" name="Google Shape;2053;p6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1077905" y="2739425"/>
            <a:ext cx="1819200" cy="181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txBox="1">
            <a:spLocks noGrp="1"/>
          </p:cNvSpPr>
          <p:nvPr>
            <p:ph type="title" idx="4294967295"/>
          </p:nvPr>
        </p:nvSpPr>
        <p:spPr>
          <a:xfrm>
            <a:off x="695245" y="3082358"/>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accent6"/>
                </a:solidFill>
              </a:rPr>
              <a:t>76,4%</a:t>
            </a:r>
            <a:endParaRPr sz="3600" dirty="0">
              <a:solidFill>
                <a:schemeClr val="accent6"/>
              </a:solidFill>
            </a:endParaRPr>
          </a:p>
        </p:txBody>
      </p:sp>
      <p:sp>
        <p:nvSpPr>
          <p:cNvPr id="2056" name="Google Shape;2056;p60"/>
          <p:cNvSpPr txBox="1">
            <a:spLocks noGrp="1"/>
          </p:cNvSpPr>
          <p:nvPr>
            <p:ph type="subTitle" idx="4294967295"/>
          </p:nvPr>
        </p:nvSpPr>
        <p:spPr>
          <a:xfrm>
            <a:off x="1228345" y="3590889"/>
            <a:ext cx="1518300" cy="3994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accent6"/>
                </a:solidFill>
              </a:rPr>
              <a:t>Precision</a:t>
            </a:r>
            <a:endParaRPr sz="1400" dirty="0">
              <a:solidFill>
                <a:schemeClr val="accent6"/>
              </a:solidFill>
            </a:endParaRPr>
          </a:p>
        </p:txBody>
      </p:sp>
      <p:sp>
        <p:nvSpPr>
          <p:cNvPr id="2057" name="Google Shape;2057;p60"/>
          <p:cNvSpPr/>
          <p:nvPr/>
        </p:nvSpPr>
        <p:spPr>
          <a:xfrm>
            <a:off x="3279750" y="1606525"/>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txBox="1">
            <a:spLocks noGrp="1"/>
          </p:cNvSpPr>
          <p:nvPr>
            <p:ph type="title" idx="4294967295"/>
          </p:nvPr>
        </p:nvSpPr>
        <p:spPr>
          <a:xfrm>
            <a:off x="3342274" y="2132365"/>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solidFill>
                  <a:schemeClr val="accent6"/>
                </a:solidFill>
              </a:rPr>
              <a:t>86,2%</a:t>
            </a:r>
            <a:endParaRPr sz="4800" dirty="0">
              <a:solidFill>
                <a:schemeClr val="accent6"/>
              </a:solidFill>
            </a:endParaRPr>
          </a:p>
        </p:txBody>
      </p:sp>
      <p:sp>
        <p:nvSpPr>
          <p:cNvPr id="2059" name="Google Shape;2059;p60"/>
          <p:cNvSpPr txBox="1">
            <a:spLocks noGrp="1"/>
          </p:cNvSpPr>
          <p:nvPr>
            <p:ph type="subTitle" idx="4294967295"/>
          </p:nvPr>
        </p:nvSpPr>
        <p:spPr>
          <a:xfrm>
            <a:off x="3662400" y="2781209"/>
            <a:ext cx="1819200" cy="3994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6"/>
                </a:solidFill>
              </a:rPr>
              <a:t>Accuracy</a:t>
            </a:r>
            <a:endParaRPr sz="1400" dirty="0">
              <a:solidFill>
                <a:schemeClr val="accent6"/>
              </a:solidFill>
            </a:endParaRPr>
          </a:p>
        </p:txBody>
      </p:sp>
      <p:sp>
        <p:nvSpPr>
          <p:cNvPr id="2060" name="Google Shape;2060;p60"/>
          <p:cNvSpPr/>
          <p:nvPr/>
        </p:nvSpPr>
        <p:spPr>
          <a:xfrm>
            <a:off x="6246905" y="1319200"/>
            <a:ext cx="1819200" cy="18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txBox="1">
            <a:spLocks noGrp="1"/>
          </p:cNvSpPr>
          <p:nvPr>
            <p:ph type="subTitle" idx="4294967295"/>
          </p:nvPr>
        </p:nvSpPr>
        <p:spPr>
          <a:xfrm>
            <a:off x="6309429" y="1606525"/>
            <a:ext cx="1819199"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br>
              <a:rPr lang="en" sz="1400" dirty="0">
                <a:solidFill>
                  <a:schemeClr val="accent6"/>
                </a:solidFill>
              </a:rPr>
            </a:br>
            <a:r>
              <a:rPr lang="pt-PT" sz="1200" dirty="0" err="1">
                <a:solidFill>
                  <a:schemeClr val="accent6"/>
                </a:solidFill>
              </a:rPr>
              <a:t>Low</a:t>
            </a:r>
            <a:r>
              <a:rPr lang="pt-PT" sz="1200" dirty="0">
                <a:solidFill>
                  <a:schemeClr val="accent6"/>
                </a:solidFill>
              </a:rPr>
              <a:t> CPU time </a:t>
            </a:r>
            <a:r>
              <a:rPr lang="pt-PT" sz="1200" dirty="0" err="1">
                <a:solidFill>
                  <a:schemeClr val="accent6"/>
                </a:solidFill>
              </a:rPr>
              <a:t>and</a:t>
            </a:r>
            <a:r>
              <a:rPr lang="pt-PT" sz="1200" dirty="0">
                <a:solidFill>
                  <a:schemeClr val="accent6"/>
                </a:solidFill>
              </a:rPr>
              <a:t> </a:t>
            </a:r>
            <a:r>
              <a:rPr lang="pt-PT" sz="1200" dirty="0" err="1">
                <a:solidFill>
                  <a:schemeClr val="accent6"/>
                </a:solidFill>
              </a:rPr>
              <a:t>wall</a:t>
            </a:r>
            <a:r>
              <a:rPr lang="pt-PT" sz="1200" dirty="0">
                <a:solidFill>
                  <a:schemeClr val="accent6"/>
                </a:solidFill>
              </a:rPr>
              <a:t> time </a:t>
            </a:r>
            <a:r>
              <a:rPr lang="pt-PT" sz="1200" dirty="0" err="1">
                <a:solidFill>
                  <a:schemeClr val="accent6"/>
                </a:solidFill>
              </a:rPr>
              <a:t>compared</a:t>
            </a:r>
            <a:r>
              <a:rPr lang="pt-PT" sz="1200" dirty="0">
                <a:solidFill>
                  <a:schemeClr val="accent6"/>
                </a:solidFill>
              </a:rPr>
              <a:t> to </a:t>
            </a:r>
            <a:r>
              <a:rPr lang="pt-PT" sz="1200" dirty="0" err="1">
                <a:solidFill>
                  <a:schemeClr val="accent6"/>
                </a:solidFill>
              </a:rPr>
              <a:t>others</a:t>
            </a:r>
            <a:endParaRPr sz="1200" dirty="0">
              <a:solidFill>
                <a:schemeClr val="accent6"/>
              </a:solidFill>
            </a:endParaRPr>
          </a:p>
        </p:txBody>
      </p:sp>
      <p:cxnSp>
        <p:nvCxnSpPr>
          <p:cNvPr id="2063" name="Google Shape;2063;p60"/>
          <p:cNvCxnSpPr>
            <a:stCxn id="2060" idx="0"/>
          </p:cNvCxnSpPr>
          <p:nvPr/>
        </p:nvCxnSpPr>
        <p:spPr>
          <a:xfrm rot="10800000">
            <a:off x="7156505" y="-320000"/>
            <a:ext cx="0" cy="1639200"/>
          </a:xfrm>
          <a:prstGeom prst="straightConnector1">
            <a:avLst/>
          </a:prstGeom>
          <a:noFill/>
          <a:ln w="19050" cap="flat" cmpd="sng">
            <a:solidFill>
              <a:schemeClr val="accent3"/>
            </a:solidFill>
            <a:prstDash val="solid"/>
            <a:round/>
            <a:headEnd type="none" w="med" len="med"/>
            <a:tailEnd type="none" w="med" len="med"/>
          </a:ln>
        </p:spPr>
      </p:cxnSp>
      <p:cxnSp>
        <p:nvCxnSpPr>
          <p:cNvPr id="2064" name="Google Shape;2064;p60"/>
          <p:cNvCxnSpPr>
            <a:stCxn id="2057" idx="4"/>
          </p:cNvCxnSpPr>
          <p:nvPr/>
        </p:nvCxnSpPr>
        <p:spPr>
          <a:xfrm>
            <a:off x="4572000" y="4191025"/>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2065" name="Google Shape;2065;p60"/>
          <p:cNvCxnSpPr>
            <a:stCxn id="2054" idx="4"/>
          </p:cNvCxnSpPr>
          <p:nvPr/>
        </p:nvCxnSpPr>
        <p:spPr>
          <a:xfrm>
            <a:off x="1987505" y="4558625"/>
            <a:ext cx="0" cy="712800"/>
          </a:xfrm>
          <a:prstGeom prst="straightConnector1">
            <a:avLst/>
          </a:prstGeom>
          <a:noFill/>
          <a:ln w="19050" cap="flat" cmpd="sng">
            <a:solidFill>
              <a:schemeClr val="accent2"/>
            </a:solidFill>
            <a:prstDash val="solid"/>
            <a:round/>
            <a:headEnd type="none" w="med" len="med"/>
            <a:tailEnd type="none" w="med" len="med"/>
          </a:ln>
        </p:spPr>
      </p:cxnSp>
      <p:sp>
        <p:nvSpPr>
          <p:cNvPr id="2" name="Google Shape;2004;p58">
            <a:extLst>
              <a:ext uri="{FF2B5EF4-FFF2-40B4-BE49-F238E27FC236}">
                <a16:creationId xmlns:a16="http://schemas.microsoft.com/office/drawing/2014/main" id="{8CD6CC5C-C48B-3F51-A887-0FE0CF10700B}"/>
              </a:ext>
            </a:extLst>
          </p:cNvPr>
          <p:cNvSpPr txBox="1">
            <a:spLocks/>
          </p:cNvSpPr>
          <p:nvPr/>
        </p:nvSpPr>
        <p:spPr>
          <a:xfrm>
            <a:off x="938500" y="849769"/>
            <a:ext cx="3355594" cy="4413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pt-PT" sz="1400" b="1" dirty="0" err="1">
                <a:latin typeface="-apple-system"/>
              </a:rPr>
              <a:t>CountVectorizer</a:t>
            </a:r>
            <a:r>
              <a:rPr lang="pt-PT" sz="1400" b="1" dirty="0">
                <a:latin typeface="-apple-system"/>
              </a:rPr>
              <a:t> + IDF + </a:t>
            </a:r>
            <a:r>
              <a:rPr lang="pt-PT" sz="1400" b="1" dirty="0" err="1">
                <a:latin typeface="-apple-system"/>
              </a:rPr>
              <a:t>Logistic</a:t>
            </a:r>
            <a:r>
              <a:rPr lang="pt-PT" sz="1400" b="1" dirty="0">
                <a:latin typeface="-apple-system"/>
              </a:rPr>
              <a:t> </a:t>
            </a:r>
            <a:r>
              <a:rPr lang="pt-PT" sz="1400" b="1" dirty="0" err="1">
                <a:latin typeface="-apple-system"/>
              </a:rPr>
              <a:t>Regression</a:t>
            </a:r>
            <a:endParaRPr lang="pt-PT" sz="1400" b="1" dirty="0">
              <a:latin typeface="-apple-system"/>
            </a:endParaRPr>
          </a:p>
        </p:txBody>
      </p:sp>
      <p:sp>
        <p:nvSpPr>
          <p:cNvPr id="3" name="Google Shape;2055;p60">
            <a:extLst>
              <a:ext uri="{FF2B5EF4-FFF2-40B4-BE49-F238E27FC236}">
                <a16:creationId xmlns:a16="http://schemas.microsoft.com/office/drawing/2014/main" id="{D96DFB19-330E-578D-DF8D-975FDEDDB51A}"/>
              </a:ext>
            </a:extLst>
          </p:cNvPr>
          <p:cNvSpPr txBox="1">
            <a:spLocks/>
          </p:cNvSpPr>
          <p:nvPr/>
        </p:nvSpPr>
        <p:spPr>
          <a:xfrm>
            <a:off x="861184" y="3806258"/>
            <a:ext cx="2227243" cy="342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 sz="1400" dirty="0">
                <a:solidFill>
                  <a:schemeClr val="accent6"/>
                </a:solidFill>
              </a:rPr>
              <a:t>76,3%</a:t>
            </a:r>
          </a:p>
        </p:txBody>
      </p:sp>
      <p:sp>
        <p:nvSpPr>
          <p:cNvPr id="4" name="Google Shape;2056;p60">
            <a:extLst>
              <a:ext uri="{FF2B5EF4-FFF2-40B4-BE49-F238E27FC236}">
                <a16:creationId xmlns:a16="http://schemas.microsoft.com/office/drawing/2014/main" id="{CA65324C-2056-9E2C-B7DA-D2936FDC13E0}"/>
              </a:ext>
            </a:extLst>
          </p:cNvPr>
          <p:cNvSpPr txBox="1">
            <a:spLocks/>
          </p:cNvSpPr>
          <p:nvPr/>
        </p:nvSpPr>
        <p:spPr>
          <a:xfrm>
            <a:off x="1265779" y="3996365"/>
            <a:ext cx="1480865" cy="399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n-US" sz="1100" dirty="0">
                <a:solidFill>
                  <a:schemeClr val="accent6"/>
                </a:solidFill>
              </a:rPr>
              <a:t>Recall &amp; F1-Score</a:t>
            </a:r>
          </a:p>
        </p:txBody>
      </p:sp>
      <p:sp>
        <p:nvSpPr>
          <p:cNvPr id="5" name="Google Shape;2055;p60">
            <a:extLst>
              <a:ext uri="{FF2B5EF4-FFF2-40B4-BE49-F238E27FC236}">
                <a16:creationId xmlns:a16="http://schemas.microsoft.com/office/drawing/2014/main" id="{5D7726BD-8397-3B81-3366-CCD381398076}"/>
              </a:ext>
            </a:extLst>
          </p:cNvPr>
          <p:cNvSpPr txBox="1">
            <a:spLocks/>
          </p:cNvSpPr>
          <p:nvPr/>
        </p:nvSpPr>
        <p:spPr>
          <a:xfrm>
            <a:off x="3445683" y="3158495"/>
            <a:ext cx="2377683" cy="446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 sz="2000" dirty="0">
                <a:solidFill>
                  <a:schemeClr val="accent6"/>
                </a:solidFill>
              </a:rPr>
              <a:t>86%</a:t>
            </a:r>
          </a:p>
        </p:txBody>
      </p:sp>
      <p:sp>
        <p:nvSpPr>
          <p:cNvPr id="6" name="Google Shape;2056;p60">
            <a:extLst>
              <a:ext uri="{FF2B5EF4-FFF2-40B4-BE49-F238E27FC236}">
                <a16:creationId xmlns:a16="http://schemas.microsoft.com/office/drawing/2014/main" id="{0CB837C0-57F5-6820-8CA3-15658456AE61}"/>
              </a:ext>
            </a:extLst>
          </p:cNvPr>
          <p:cNvSpPr txBox="1">
            <a:spLocks/>
          </p:cNvSpPr>
          <p:nvPr/>
        </p:nvSpPr>
        <p:spPr>
          <a:xfrm>
            <a:off x="3748601" y="3482917"/>
            <a:ext cx="1819199" cy="399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n-US" sz="1000" dirty="0">
                <a:solidFill>
                  <a:schemeClr val="accent6"/>
                </a:solidFill>
              </a:rPr>
              <a:t>Area Under Curve</a:t>
            </a:r>
          </a:p>
        </p:txBody>
      </p:sp>
    </p:spTree>
    <p:extLst>
      <p:ext uri="{BB962C8B-B14F-4D97-AF65-F5344CB8AC3E}">
        <p14:creationId xmlns:p14="http://schemas.microsoft.com/office/powerpoint/2010/main" val="302043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503932" y="465910"/>
            <a:ext cx="640682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Benefits of </a:t>
            </a:r>
            <a:r>
              <a:rPr lang="en" dirty="0" err="1"/>
              <a:t>Dataproc</a:t>
            </a:r>
            <a:r>
              <a:rPr lang="en" dirty="0"/>
              <a:t> for Big Data</a:t>
            </a:r>
            <a:endParaRPr lang="en-US" dirty="0"/>
          </a:p>
        </p:txBody>
      </p:sp>
      <p:cxnSp>
        <p:nvCxnSpPr>
          <p:cNvPr id="1969" name="Google Shape;1969;p54"/>
          <p:cNvCxnSpPr/>
          <p:nvPr/>
        </p:nvCxnSpPr>
        <p:spPr>
          <a:xfrm>
            <a:off x="575750" y="38686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 name="Google Shape;241;p46">
            <a:extLst>
              <a:ext uri="{FF2B5EF4-FFF2-40B4-BE49-F238E27FC236}">
                <a16:creationId xmlns:a16="http://schemas.microsoft.com/office/drawing/2014/main" id="{C0C6D5FD-7245-4A56-5FF7-8A2C54227F04}"/>
              </a:ext>
            </a:extLst>
          </p:cNvPr>
          <p:cNvCxnSpPr/>
          <p:nvPr/>
        </p:nvCxnSpPr>
        <p:spPr>
          <a:xfrm>
            <a:off x="6026731" y="277870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 name="Google Shape;243;p46">
            <a:extLst>
              <a:ext uri="{FF2B5EF4-FFF2-40B4-BE49-F238E27FC236}">
                <a16:creationId xmlns:a16="http://schemas.microsoft.com/office/drawing/2014/main" id="{A243D71D-797C-ECED-BACB-327219806EF4}"/>
              </a:ext>
            </a:extLst>
          </p:cNvPr>
          <p:cNvCxnSpPr/>
          <p:nvPr/>
        </p:nvCxnSpPr>
        <p:spPr>
          <a:xfrm>
            <a:off x="2287650" y="2799604"/>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244;p46">
            <a:extLst>
              <a:ext uri="{FF2B5EF4-FFF2-40B4-BE49-F238E27FC236}">
                <a16:creationId xmlns:a16="http://schemas.microsoft.com/office/drawing/2014/main" id="{C6B766D3-7817-5B7B-7C5A-5C280A77EC8B}"/>
              </a:ext>
            </a:extLst>
          </p:cNvPr>
          <p:cNvSpPr/>
          <p:nvPr/>
        </p:nvSpPr>
        <p:spPr>
          <a:xfrm>
            <a:off x="2081250" y="1297856"/>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5;p46">
            <a:extLst>
              <a:ext uri="{FF2B5EF4-FFF2-40B4-BE49-F238E27FC236}">
                <a16:creationId xmlns:a16="http://schemas.microsoft.com/office/drawing/2014/main" id="{F02E9774-2587-893E-7F4F-9976869A848D}"/>
              </a:ext>
            </a:extLst>
          </p:cNvPr>
          <p:cNvSpPr/>
          <p:nvPr/>
        </p:nvSpPr>
        <p:spPr>
          <a:xfrm>
            <a:off x="5820331" y="1276957"/>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48;p46">
            <a:extLst>
              <a:ext uri="{FF2B5EF4-FFF2-40B4-BE49-F238E27FC236}">
                <a16:creationId xmlns:a16="http://schemas.microsoft.com/office/drawing/2014/main" id="{4882C346-F210-184E-E1F9-738EE414B057}"/>
              </a:ext>
            </a:extLst>
          </p:cNvPr>
          <p:cNvGrpSpPr/>
          <p:nvPr/>
        </p:nvGrpSpPr>
        <p:grpSpPr>
          <a:xfrm>
            <a:off x="5999578" y="1407310"/>
            <a:ext cx="326106" cy="423908"/>
            <a:chOff x="3990517" y="3354173"/>
            <a:chExt cx="279559" cy="363402"/>
          </a:xfrm>
        </p:grpSpPr>
        <p:sp>
          <p:nvSpPr>
            <p:cNvPr id="8" name="Google Shape;249;p46">
              <a:extLst>
                <a:ext uri="{FF2B5EF4-FFF2-40B4-BE49-F238E27FC236}">
                  <a16:creationId xmlns:a16="http://schemas.microsoft.com/office/drawing/2014/main" id="{27F5652A-43CD-EDBA-FAE9-8AF58A00F56A}"/>
                </a:ext>
              </a:extLst>
            </p:cNvPr>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p46">
              <a:extLst>
                <a:ext uri="{FF2B5EF4-FFF2-40B4-BE49-F238E27FC236}">
                  <a16:creationId xmlns:a16="http://schemas.microsoft.com/office/drawing/2014/main" id="{A8BC97C7-478C-DBB5-9153-8010E550BECA}"/>
                </a:ext>
              </a:extLst>
            </p:cNvPr>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46">
              <a:extLst>
                <a:ext uri="{FF2B5EF4-FFF2-40B4-BE49-F238E27FC236}">
                  <a16:creationId xmlns:a16="http://schemas.microsoft.com/office/drawing/2014/main" id="{372B335B-98F5-0497-5C8E-C064368A07E3}"/>
                </a:ext>
              </a:extLst>
            </p:cNvPr>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52;p46">
            <a:extLst>
              <a:ext uri="{FF2B5EF4-FFF2-40B4-BE49-F238E27FC236}">
                <a16:creationId xmlns:a16="http://schemas.microsoft.com/office/drawing/2014/main" id="{195B8565-8BF9-CF0A-D9E1-4E61F9C72CC9}"/>
              </a:ext>
            </a:extLst>
          </p:cNvPr>
          <p:cNvGrpSpPr/>
          <p:nvPr/>
        </p:nvGrpSpPr>
        <p:grpSpPr>
          <a:xfrm>
            <a:off x="2202214" y="1426662"/>
            <a:ext cx="442673" cy="426992"/>
            <a:chOff x="1284212" y="1963766"/>
            <a:chExt cx="379489" cy="366046"/>
          </a:xfrm>
        </p:grpSpPr>
        <p:sp>
          <p:nvSpPr>
            <p:cNvPr id="12" name="Google Shape;253;p46">
              <a:extLst>
                <a:ext uri="{FF2B5EF4-FFF2-40B4-BE49-F238E27FC236}">
                  <a16:creationId xmlns:a16="http://schemas.microsoft.com/office/drawing/2014/main" id="{BA4CDCD4-2815-0049-59B8-D248B36D23AF}"/>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4;p46">
              <a:extLst>
                <a:ext uri="{FF2B5EF4-FFF2-40B4-BE49-F238E27FC236}">
                  <a16:creationId xmlns:a16="http://schemas.microsoft.com/office/drawing/2014/main" id="{FB038D8D-967B-B920-08EA-382955529677}"/>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004;p58">
            <a:extLst>
              <a:ext uri="{FF2B5EF4-FFF2-40B4-BE49-F238E27FC236}">
                <a16:creationId xmlns:a16="http://schemas.microsoft.com/office/drawing/2014/main" id="{E6F98651-4415-A42C-5C15-F9D0C0EBC52B}"/>
              </a:ext>
            </a:extLst>
          </p:cNvPr>
          <p:cNvSpPr txBox="1">
            <a:spLocks/>
          </p:cNvSpPr>
          <p:nvPr/>
        </p:nvSpPr>
        <p:spPr>
          <a:xfrm>
            <a:off x="5235388" y="2059075"/>
            <a:ext cx="2288819" cy="4968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dirty="0" err="1"/>
              <a:t>Advanced</a:t>
            </a:r>
            <a:r>
              <a:rPr lang="pt-PT" sz="1400" dirty="0"/>
              <a:t> </a:t>
            </a:r>
            <a:r>
              <a:rPr lang="pt-PT" sz="1400" dirty="0" err="1"/>
              <a:t>Features</a:t>
            </a:r>
            <a:endParaRPr lang="pt-PT" sz="1400" dirty="0"/>
          </a:p>
        </p:txBody>
      </p:sp>
      <p:sp>
        <p:nvSpPr>
          <p:cNvPr id="15" name="Google Shape;2005;p58">
            <a:extLst>
              <a:ext uri="{FF2B5EF4-FFF2-40B4-BE49-F238E27FC236}">
                <a16:creationId xmlns:a16="http://schemas.microsoft.com/office/drawing/2014/main" id="{24EF47D3-7915-BE64-A718-0482047C2996}"/>
              </a:ext>
            </a:extLst>
          </p:cNvPr>
          <p:cNvSpPr txBox="1">
            <a:spLocks/>
          </p:cNvSpPr>
          <p:nvPr/>
        </p:nvSpPr>
        <p:spPr>
          <a:xfrm>
            <a:off x="905161" y="2818154"/>
            <a:ext cx="3479452"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DataProc</a:t>
            </a:r>
            <a:r>
              <a:rPr lang="pt-PT" sz="1200" dirty="0">
                <a:solidFill>
                  <a:schemeClr val="bg1"/>
                </a:solidFill>
                <a:latin typeface="AdvGulliv"/>
              </a:rPr>
              <a:t> clusters can </a:t>
            </a:r>
            <a:r>
              <a:rPr lang="pt-PT" sz="1200" dirty="0" err="1">
                <a:solidFill>
                  <a:schemeClr val="bg1"/>
                </a:solidFill>
                <a:latin typeface="AdvGulliv"/>
              </a:rPr>
              <a:t>be</a:t>
            </a:r>
            <a:r>
              <a:rPr lang="pt-PT" sz="1200" dirty="0">
                <a:solidFill>
                  <a:schemeClr val="bg1"/>
                </a:solidFill>
                <a:latin typeface="AdvGulliv"/>
              </a:rPr>
              <a:t> </a:t>
            </a:r>
            <a:r>
              <a:rPr lang="pt-PT" sz="1200" dirty="0" err="1">
                <a:solidFill>
                  <a:schemeClr val="bg1"/>
                </a:solidFill>
                <a:latin typeface="AdvGulliv"/>
              </a:rPr>
              <a:t>configured</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a:t>
            </a:r>
            <a:r>
              <a:rPr lang="pt-PT" sz="1200" dirty="0" err="1">
                <a:solidFill>
                  <a:schemeClr val="bg1"/>
                </a:solidFill>
                <a:latin typeface="AdvGulliv"/>
              </a:rPr>
              <a:t>powerful</a:t>
            </a:r>
            <a:r>
              <a:rPr lang="pt-PT" sz="1200" dirty="0">
                <a:solidFill>
                  <a:schemeClr val="bg1"/>
                </a:solidFill>
                <a:latin typeface="AdvGulliv"/>
              </a:rPr>
              <a:t> hardware </a:t>
            </a:r>
            <a:r>
              <a:rPr lang="pt-PT" sz="1200" dirty="0" err="1">
                <a:solidFill>
                  <a:schemeClr val="bg1"/>
                </a:solidFill>
                <a:latin typeface="AdvGulliv"/>
              </a:rPr>
              <a:t>resources</a:t>
            </a:r>
            <a:r>
              <a:rPr lang="pt-PT" sz="1200" dirty="0">
                <a:solidFill>
                  <a:schemeClr val="bg1"/>
                </a:solidFill>
                <a:latin typeface="AdvGulliv"/>
              </a:rPr>
              <a:t>, </a:t>
            </a:r>
            <a:r>
              <a:rPr lang="pt-PT" sz="1200" dirty="0" err="1">
                <a:solidFill>
                  <a:schemeClr val="bg1"/>
                </a:solidFill>
                <a:latin typeface="AdvGulliv"/>
              </a:rPr>
              <a:t>allowing</a:t>
            </a:r>
            <a:r>
              <a:rPr lang="pt-PT" sz="1200" dirty="0">
                <a:solidFill>
                  <a:schemeClr val="bg1"/>
                </a:solidFill>
                <a:latin typeface="AdvGulliv"/>
              </a:rPr>
              <a:t> for </a:t>
            </a:r>
            <a:r>
              <a:rPr lang="pt-PT" sz="1200" dirty="0" err="1">
                <a:solidFill>
                  <a:schemeClr val="bg1"/>
                </a:solidFill>
                <a:latin typeface="AdvGulliv"/>
              </a:rPr>
              <a:t>high</a:t>
            </a:r>
            <a:r>
              <a:rPr lang="pt-PT" sz="1200" dirty="0">
                <a:solidFill>
                  <a:schemeClr val="bg1"/>
                </a:solidFill>
                <a:latin typeface="AdvGulliv"/>
              </a:rPr>
              <a:t>-performance </a:t>
            </a:r>
            <a:r>
              <a:rPr lang="pt-PT" sz="1200" dirty="0" err="1">
                <a:solidFill>
                  <a:schemeClr val="bg1"/>
                </a:solidFill>
                <a:latin typeface="AdvGulliv"/>
              </a:rPr>
              <a:t>big</a:t>
            </a:r>
            <a:r>
              <a:rPr lang="pt-PT" sz="1200" dirty="0">
                <a:solidFill>
                  <a:schemeClr val="bg1"/>
                </a:solidFill>
                <a:latin typeface="AdvGulliv"/>
              </a:rPr>
              <a:t> data </a:t>
            </a:r>
            <a:r>
              <a:rPr lang="pt-PT" sz="1200" dirty="0" err="1">
                <a:solidFill>
                  <a:schemeClr val="bg1"/>
                </a:solidFill>
                <a:latin typeface="AdvGulliv"/>
              </a:rPr>
              <a:t>processing</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distributed</a:t>
            </a:r>
            <a:r>
              <a:rPr lang="pt-PT" sz="1200" dirty="0">
                <a:solidFill>
                  <a:schemeClr val="bg1"/>
                </a:solidFill>
                <a:latin typeface="AdvGulliv"/>
              </a:rPr>
              <a:t> </a:t>
            </a:r>
            <a:r>
              <a:rPr lang="pt-PT" sz="1200" dirty="0" err="1">
                <a:solidFill>
                  <a:schemeClr val="bg1"/>
                </a:solidFill>
                <a:latin typeface="AdvGulliv"/>
              </a:rPr>
              <a:t>nature</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DataProc</a:t>
            </a:r>
            <a:r>
              <a:rPr lang="pt-PT" sz="1200" dirty="0">
                <a:solidFill>
                  <a:schemeClr val="bg1"/>
                </a:solidFill>
                <a:latin typeface="AdvGulliv"/>
              </a:rPr>
              <a:t> clusters </a:t>
            </a:r>
            <a:r>
              <a:rPr lang="pt-PT" sz="1200" dirty="0" err="1">
                <a:solidFill>
                  <a:schemeClr val="bg1"/>
                </a:solidFill>
                <a:latin typeface="AdvGulliv"/>
              </a:rPr>
              <a:t>enables</a:t>
            </a:r>
            <a:r>
              <a:rPr lang="pt-PT" sz="1200" dirty="0">
                <a:solidFill>
                  <a:schemeClr val="bg1"/>
                </a:solidFill>
                <a:latin typeface="AdvGulliv"/>
              </a:rPr>
              <a:t> </a:t>
            </a:r>
            <a:r>
              <a:rPr lang="pt-PT" sz="1200" dirty="0" err="1">
                <a:solidFill>
                  <a:schemeClr val="bg1"/>
                </a:solidFill>
                <a:latin typeface="AdvGulliv"/>
              </a:rPr>
              <a:t>parallel</a:t>
            </a:r>
            <a:r>
              <a:rPr lang="pt-PT" sz="1200" dirty="0">
                <a:solidFill>
                  <a:schemeClr val="bg1"/>
                </a:solidFill>
                <a:latin typeface="AdvGulliv"/>
              </a:rPr>
              <a:t> </a:t>
            </a:r>
            <a:r>
              <a:rPr lang="pt-PT" sz="1200" dirty="0" err="1">
                <a:solidFill>
                  <a:schemeClr val="bg1"/>
                </a:solidFill>
                <a:latin typeface="AdvGulliv"/>
              </a:rPr>
              <a:t>processing</a:t>
            </a:r>
            <a:r>
              <a:rPr lang="pt-PT" sz="1200" dirty="0">
                <a:solidFill>
                  <a:schemeClr val="bg1"/>
                </a:solidFill>
                <a:latin typeface="AdvGulliv"/>
              </a:rPr>
              <a:t>, </a:t>
            </a:r>
            <a:r>
              <a:rPr lang="pt-PT" sz="1200" dirty="0" err="1">
                <a:solidFill>
                  <a:schemeClr val="bg1"/>
                </a:solidFill>
                <a:latin typeface="AdvGulliv"/>
              </a:rPr>
              <a:t>which</a:t>
            </a:r>
            <a:r>
              <a:rPr lang="pt-PT" sz="1200" dirty="0">
                <a:solidFill>
                  <a:schemeClr val="bg1"/>
                </a:solidFill>
                <a:latin typeface="AdvGulliv"/>
              </a:rPr>
              <a:t> can </a:t>
            </a:r>
            <a:r>
              <a:rPr lang="pt-PT" sz="1200" dirty="0" err="1">
                <a:solidFill>
                  <a:schemeClr val="bg1"/>
                </a:solidFill>
                <a:latin typeface="AdvGulliv"/>
              </a:rPr>
              <a:t>significantly</a:t>
            </a:r>
            <a:r>
              <a:rPr lang="pt-PT" sz="1200" dirty="0">
                <a:solidFill>
                  <a:schemeClr val="bg1"/>
                </a:solidFill>
                <a:latin typeface="AdvGulliv"/>
              </a:rPr>
              <a:t> speed </a:t>
            </a:r>
            <a:r>
              <a:rPr lang="pt-PT" sz="1200" dirty="0" err="1">
                <a:solidFill>
                  <a:schemeClr val="bg1"/>
                </a:solidFill>
                <a:latin typeface="AdvGulliv"/>
              </a:rPr>
              <a:t>up</a:t>
            </a:r>
            <a:r>
              <a:rPr lang="pt-PT" sz="1200" dirty="0">
                <a:solidFill>
                  <a:schemeClr val="bg1"/>
                </a:solidFill>
                <a:latin typeface="AdvGulliv"/>
              </a:rPr>
              <a:t> data </a:t>
            </a:r>
            <a:r>
              <a:rPr lang="pt-PT" sz="1200" dirty="0" err="1">
                <a:solidFill>
                  <a:schemeClr val="bg1"/>
                </a:solidFill>
                <a:latin typeface="AdvGulliv"/>
              </a:rPr>
              <a:t>processing</a:t>
            </a:r>
            <a:r>
              <a:rPr lang="pt-PT" sz="1200" dirty="0">
                <a:solidFill>
                  <a:schemeClr val="bg1"/>
                </a:solidFill>
                <a:latin typeface="AdvGulliv"/>
              </a:rPr>
              <a:t> </a:t>
            </a:r>
            <a:r>
              <a:rPr lang="pt-PT" sz="1200" dirty="0" err="1">
                <a:solidFill>
                  <a:schemeClr val="bg1"/>
                </a:solidFill>
                <a:latin typeface="AdvGulliv"/>
              </a:rPr>
              <a:t>tasks</a:t>
            </a:r>
            <a:r>
              <a:rPr lang="pt-PT" sz="1200" dirty="0">
                <a:solidFill>
                  <a:schemeClr val="bg1"/>
                </a:solidFill>
                <a:latin typeface="AdvGulliv"/>
              </a:rPr>
              <a:t>.</a:t>
            </a:r>
          </a:p>
        </p:txBody>
      </p:sp>
      <p:sp>
        <p:nvSpPr>
          <p:cNvPr id="16" name="Google Shape;2004;p58">
            <a:extLst>
              <a:ext uri="{FF2B5EF4-FFF2-40B4-BE49-F238E27FC236}">
                <a16:creationId xmlns:a16="http://schemas.microsoft.com/office/drawing/2014/main" id="{F8C6C3E6-C1B7-AF3A-02A3-56CE84949138}"/>
              </a:ext>
            </a:extLst>
          </p:cNvPr>
          <p:cNvSpPr txBox="1">
            <a:spLocks/>
          </p:cNvSpPr>
          <p:nvPr/>
        </p:nvSpPr>
        <p:spPr>
          <a:xfrm>
            <a:off x="1567039" y="2090128"/>
            <a:ext cx="1788491" cy="4968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dirty="0" err="1"/>
              <a:t>High</a:t>
            </a:r>
            <a:r>
              <a:rPr lang="pt-PT" sz="1400" dirty="0"/>
              <a:t> Performance</a:t>
            </a:r>
          </a:p>
        </p:txBody>
      </p:sp>
      <p:sp>
        <p:nvSpPr>
          <p:cNvPr id="17" name="Google Shape;2005;p58">
            <a:extLst>
              <a:ext uri="{FF2B5EF4-FFF2-40B4-BE49-F238E27FC236}">
                <a16:creationId xmlns:a16="http://schemas.microsoft.com/office/drawing/2014/main" id="{7DC27F7F-647E-BB24-1439-B02456F1FFF0}"/>
              </a:ext>
            </a:extLst>
          </p:cNvPr>
          <p:cNvSpPr txBox="1">
            <a:spLocks/>
          </p:cNvSpPr>
          <p:nvPr/>
        </p:nvSpPr>
        <p:spPr>
          <a:xfrm>
            <a:off x="4575434" y="2818154"/>
            <a:ext cx="3997066"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DataProc</a:t>
            </a:r>
            <a:r>
              <a:rPr lang="pt-PT" sz="1200" dirty="0">
                <a:solidFill>
                  <a:schemeClr val="bg1"/>
                </a:solidFill>
                <a:latin typeface="AdvGulliv"/>
              </a:rPr>
              <a:t> </a:t>
            </a:r>
            <a:r>
              <a:rPr lang="pt-PT" sz="1200" dirty="0" err="1">
                <a:solidFill>
                  <a:schemeClr val="bg1"/>
                </a:solidFill>
                <a:latin typeface="AdvGulliv"/>
              </a:rPr>
              <a:t>offers</a:t>
            </a:r>
            <a:r>
              <a:rPr lang="pt-PT" sz="1200" dirty="0">
                <a:solidFill>
                  <a:schemeClr val="bg1"/>
                </a:solidFill>
                <a:latin typeface="AdvGulliv"/>
              </a:rPr>
              <a:t> </a:t>
            </a:r>
            <a:r>
              <a:rPr lang="pt-PT" sz="1200" dirty="0" err="1">
                <a:solidFill>
                  <a:schemeClr val="bg1"/>
                </a:solidFill>
                <a:latin typeface="AdvGulliv"/>
              </a:rPr>
              <a:t>advanced</a:t>
            </a:r>
            <a:r>
              <a:rPr lang="pt-PT" sz="1200" dirty="0">
                <a:solidFill>
                  <a:schemeClr val="bg1"/>
                </a:solidFill>
                <a:latin typeface="AdvGulliv"/>
              </a:rPr>
              <a:t> </a:t>
            </a:r>
            <a:r>
              <a:rPr lang="pt-PT" sz="1200" dirty="0" err="1">
                <a:solidFill>
                  <a:schemeClr val="bg1"/>
                </a:solidFill>
                <a:latin typeface="AdvGulliv"/>
              </a:rPr>
              <a:t>features</a:t>
            </a:r>
            <a:r>
              <a:rPr lang="pt-PT" sz="1200" dirty="0">
                <a:solidFill>
                  <a:schemeClr val="bg1"/>
                </a:solidFill>
                <a:latin typeface="AdvGulliv"/>
              </a:rPr>
              <a:t> </a:t>
            </a:r>
            <a:r>
              <a:rPr lang="pt-PT" sz="1200" dirty="0" err="1">
                <a:solidFill>
                  <a:schemeClr val="bg1"/>
                </a:solidFill>
                <a:latin typeface="AdvGulliv"/>
              </a:rPr>
              <a:t>like</a:t>
            </a:r>
            <a:r>
              <a:rPr lang="pt-PT" sz="1200" dirty="0">
                <a:solidFill>
                  <a:schemeClr val="bg1"/>
                </a:solidFill>
                <a:latin typeface="AdvGulliv"/>
              </a:rPr>
              <a:t> </a:t>
            </a:r>
            <a:r>
              <a:rPr lang="pt-PT" sz="1200" dirty="0" err="1">
                <a:solidFill>
                  <a:schemeClr val="bg1"/>
                </a:solidFill>
                <a:latin typeface="AdvGulliv"/>
              </a:rPr>
              <a:t>auto-scaling</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custom</a:t>
            </a:r>
            <a:r>
              <a:rPr lang="pt-PT" sz="1200" dirty="0">
                <a:solidFill>
                  <a:schemeClr val="bg1"/>
                </a:solidFill>
                <a:latin typeface="AdvGulliv"/>
              </a:rPr>
              <a:t> </a:t>
            </a:r>
            <a:r>
              <a:rPr lang="pt-PT" sz="1200" dirty="0" err="1">
                <a:solidFill>
                  <a:schemeClr val="bg1"/>
                </a:solidFill>
                <a:latin typeface="AdvGulliv"/>
              </a:rPr>
              <a:t>machine</a:t>
            </a:r>
            <a:r>
              <a:rPr lang="pt-PT" sz="1200" dirty="0">
                <a:solidFill>
                  <a:schemeClr val="bg1"/>
                </a:solidFill>
                <a:latin typeface="AdvGulliv"/>
              </a:rPr>
              <a:t> </a:t>
            </a:r>
            <a:r>
              <a:rPr lang="pt-PT" sz="1200" dirty="0" err="1">
                <a:solidFill>
                  <a:schemeClr val="bg1"/>
                </a:solidFill>
                <a:latin typeface="AdvGulliv"/>
              </a:rPr>
              <a:t>types</a:t>
            </a:r>
            <a:r>
              <a:rPr lang="pt-PT" sz="1200" dirty="0">
                <a:solidFill>
                  <a:schemeClr val="bg1"/>
                </a:solidFill>
                <a:latin typeface="AdvGulliv"/>
              </a:rPr>
              <a:t>. </a:t>
            </a:r>
            <a:r>
              <a:rPr lang="pt-PT" sz="1200" dirty="0" err="1">
                <a:solidFill>
                  <a:schemeClr val="bg1"/>
                </a:solidFill>
                <a:latin typeface="AdvGulliv"/>
              </a:rPr>
              <a:t>Auto-scaling</a:t>
            </a:r>
            <a:r>
              <a:rPr lang="pt-PT" sz="1200" dirty="0">
                <a:solidFill>
                  <a:schemeClr val="bg1"/>
                </a:solidFill>
                <a:latin typeface="AdvGulliv"/>
              </a:rPr>
              <a:t> </a:t>
            </a:r>
            <a:r>
              <a:rPr lang="pt-PT" sz="1200" dirty="0" err="1">
                <a:solidFill>
                  <a:schemeClr val="bg1"/>
                </a:solidFill>
                <a:latin typeface="AdvGulliv"/>
              </a:rPr>
              <a:t>allows</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cluster to </a:t>
            </a:r>
            <a:r>
              <a:rPr lang="pt-PT" sz="1200" dirty="0" err="1">
                <a:solidFill>
                  <a:schemeClr val="bg1"/>
                </a:solidFill>
                <a:latin typeface="AdvGulliv"/>
              </a:rPr>
              <a:t>automatically</a:t>
            </a:r>
            <a:r>
              <a:rPr lang="pt-PT" sz="1200" dirty="0">
                <a:solidFill>
                  <a:schemeClr val="bg1"/>
                </a:solidFill>
                <a:latin typeface="AdvGulliv"/>
              </a:rPr>
              <a:t> </a:t>
            </a:r>
            <a:r>
              <a:rPr lang="pt-PT" sz="1200" dirty="0" err="1">
                <a:solidFill>
                  <a:schemeClr val="bg1"/>
                </a:solidFill>
                <a:latin typeface="AdvGulliv"/>
              </a:rPr>
              <a:t>adjust</a:t>
            </a:r>
            <a:r>
              <a:rPr lang="pt-PT" sz="1200" dirty="0">
                <a:solidFill>
                  <a:schemeClr val="bg1"/>
                </a:solidFill>
                <a:latin typeface="AdvGulliv"/>
              </a:rPr>
              <a:t> </a:t>
            </a:r>
            <a:r>
              <a:rPr lang="pt-PT" sz="1200" dirty="0" err="1">
                <a:solidFill>
                  <a:schemeClr val="bg1"/>
                </a:solidFill>
                <a:latin typeface="AdvGulliv"/>
              </a:rPr>
              <a:t>its</a:t>
            </a:r>
            <a:r>
              <a:rPr lang="pt-PT" sz="1200" dirty="0">
                <a:solidFill>
                  <a:schemeClr val="bg1"/>
                </a:solidFill>
                <a:latin typeface="AdvGulliv"/>
              </a:rPr>
              <a:t> </a:t>
            </a:r>
            <a:r>
              <a:rPr lang="pt-PT" sz="1200" dirty="0" err="1">
                <a:solidFill>
                  <a:schemeClr val="bg1"/>
                </a:solidFill>
                <a:latin typeface="AdvGulliv"/>
              </a:rPr>
              <a:t>size</a:t>
            </a:r>
            <a:r>
              <a:rPr lang="pt-PT" sz="1200" dirty="0">
                <a:solidFill>
                  <a:schemeClr val="bg1"/>
                </a:solidFill>
                <a:latin typeface="AdvGulliv"/>
              </a:rPr>
              <a:t> </a:t>
            </a:r>
            <a:r>
              <a:rPr lang="pt-PT" sz="1200" dirty="0" err="1">
                <a:solidFill>
                  <a:schemeClr val="bg1"/>
                </a:solidFill>
                <a:latin typeface="AdvGulliv"/>
              </a:rPr>
              <a:t>based</a:t>
            </a:r>
            <a:r>
              <a:rPr lang="pt-PT" sz="1200" dirty="0">
                <a:solidFill>
                  <a:schemeClr val="bg1"/>
                </a:solidFill>
                <a:latin typeface="AdvGulliv"/>
              </a:rPr>
              <a:t> </a:t>
            </a:r>
            <a:r>
              <a:rPr lang="pt-PT" sz="1200" dirty="0" err="1">
                <a:solidFill>
                  <a:schemeClr val="bg1"/>
                </a:solidFill>
                <a:latin typeface="AdvGulliv"/>
              </a:rPr>
              <a:t>on</a:t>
            </a:r>
            <a:r>
              <a:rPr lang="pt-PT" sz="1200" dirty="0">
                <a:solidFill>
                  <a:schemeClr val="bg1"/>
                </a:solidFill>
                <a:latin typeface="AdvGulliv"/>
              </a:rPr>
              <a:t> </a:t>
            </a:r>
            <a:r>
              <a:rPr lang="pt-PT" sz="1200" dirty="0" err="1">
                <a:solidFill>
                  <a:schemeClr val="bg1"/>
                </a:solidFill>
                <a:latin typeface="AdvGulliv"/>
              </a:rPr>
              <a:t>workload</a:t>
            </a:r>
            <a:r>
              <a:rPr lang="pt-PT" sz="1200" dirty="0">
                <a:solidFill>
                  <a:schemeClr val="bg1"/>
                </a:solidFill>
                <a:latin typeface="AdvGulliv"/>
              </a:rPr>
              <a:t> </a:t>
            </a:r>
            <a:r>
              <a:rPr lang="pt-PT" sz="1200" dirty="0" err="1">
                <a:solidFill>
                  <a:schemeClr val="bg1"/>
                </a:solidFill>
                <a:latin typeface="AdvGulliv"/>
              </a:rPr>
              <a:t>demands</a:t>
            </a:r>
            <a:r>
              <a:rPr lang="pt-PT" sz="1200" dirty="0">
                <a:solidFill>
                  <a:schemeClr val="bg1"/>
                </a:solidFill>
                <a:latin typeface="AdvGulliv"/>
              </a:rPr>
              <a:t>, </a:t>
            </a:r>
            <a:r>
              <a:rPr lang="pt-PT" sz="1200" dirty="0" err="1">
                <a:solidFill>
                  <a:schemeClr val="bg1"/>
                </a:solidFill>
                <a:latin typeface="AdvGulliv"/>
              </a:rPr>
              <a:t>custom</a:t>
            </a:r>
            <a:r>
              <a:rPr lang="pt-PT" sz="1200" dirty="0">
                <a:solidFill>
                  <a:schemeClr val="bg1"/>
                </a:solidFill>
                <a:latin typeface="AdvGulliv"/>
              </a:rPr>
              <a:t> </a:t>
            </a:r>
            <a:r>
              <a:rPr lang="pt-PT" sz="1200" dirty="0" err="1">
                <a:solidFill>
                  <a:schemeClr val="bg1"/>
                </a:solidFill>
                <a:latin typeface="AdvGulliv"/>
              </a:rPr>
              <a:t>machine</a:t>
            </a:r>
            <a:r>
              <a:rPr lang="pt-PT" sz="1200" dirty="0">
                <a:solidFill>
                  <a:schemeClr val="bg1"/>
                </a:solidFill>
                <a:latin typeface="AdvGulliv"/>
              </a:rPr>
              <a:t> </a:t>
            </a:r>
            <a:r>
              <a:rPr lang="pt-PT" sz="1200" dirty="0" err="1">
                <a:solidFill>
                  <a:schemeClr val="bg1"/>
                </a:solidFill>
                <a:latin typeface="AdvGulliv"/>
              </a:rPr>
              <a:t>types</a:t>
            </a:r>
            <a:r>
              <a:rPr lang="pt-PT" sz="1200" dirty="0">
                <a:solidFill>
                  <a:schemeClr val="bg1"/>
                </a:solidFill>
                <a:latin typeface="AdvGulliv"/>
              </a:rPr>
              <a:t> </a:t>
            </a:r>
            <a:r>
              <a:rPr lang="pt-PT" sz="1200" dirty="0" err="1">
                <a:solidFill>
                  <a:schemeClr val="bg1"/>
                </a:solidFill>
                <a:latin typeface="AdvGulliv"/>
              </a:rPr>
              <a:t>enable</a:t>
            </a:r>
            <a:r>
              <a:rPr lang="pt-PT" sz="1200" dirty="0">
                <a:solidFill>
                  <a:schemeClr val="bg1"/>
                </a:solidFill>
                <a:latin typeface="AdvGulliv"/>
              </a:rPr>
              <a:t>  to </a:t>
            </a:r>
            <a:r>
              <a:rPr lang="pt-PT" sz="1200" dirty="0" err="1">
                <a:solidFill>
                  <a:schemeClr val="bg1"/>
                </a:solidFill>
                <a:latin typeface="AdvGulliv"/>
              </a:rPr>
              <a:t>tailor</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cluster's</a:t>
            </a:r>
            <a:r>
              <a:rPr lang="pt-PT" sz="1200" dirty="0">
                <a:solidFill>
                  <a:schemeClr val="bg1"/>
                </a:solidFill>
                <a:latin typeface="AdvGulliv"/>
              </a:rPr>
              <a:t> </a:t>
            </a:r>
            <a:r>
              <a:rPr lang="pt-PT" sz="1200" dirty="0" err="1">
                <a:solidFill>
                  <a:schemeClr val="bg1"/>
                </a:solidFill>
                <a:latin typeface="AdvGulliv"/>
              </a:rPr>
              <a:t>resources</a:t>
            </a:r>
            <a:r>
              <a:rPr lang="pt-PT" sz="1200" dirty="0">
                <a:solidFill>
                  <a:schemeClr val="bg1"/>
                </a:solidFill>
                <a:latin typeface="AdvGulliv"/>
              </a:rPr>
              <a:t> to a </a:t>
            </a:r>
            <a:r>
              <a:rPr lang="pt-PT" sz="1200" dirty="0" err="1">
                <a:solidFill>
                  <a:schemeClr val="bg1"/>
                </a:solidFill>
                <a:latin typeface="AdvGulliv"/>
              </a:rPr>
              <a:t>specific</a:t>
            </a:r>
            <a:r>
              <a:rPr lang="pt-PT" sz="1200" dirty="0">
                <a:solidFill>
                  <a:schemeClr val="bg1"/>
                </a:solidFill>
                <a:latin typeface="AdvGulliv"/>
              </a:rPr>
              <a:t> </a:t>
            </a:r>
            <a:r>
              <a:rPr lang="pt-PT" sz="1200" dirty="0" err="1">
                <a:solidFill>
                  <a:schemeClr val="bg1"/>
                </a:solidFill>
                <a:latin typeface="AdvGulliv"/>
              </a:rPr>
              <a:t>requirements</a:t>
            </a:r>
            <a:r>
              <a:rPr lang="pt-PT" sz="1200" dirty="0">
                <a:solidFill>
                  <a:schemeClr val="bg1"/>
                </a:solidFill>
                <a:latin typeface="AdvGulliv"/>
              </a:rPr>
              <a:t>.</a:t>
            </a:r>
          </a:p>
        </p:txBody>
      </p:sp>
    </p:spTree>
    <p:extLst>
      <p:ext uri="{BB962C8B-B14F-4D97-AF65-F5344CB8AC3E}">
        <p14:creationId xmlns:p14="http://schemas.microsoft.com/office/powerpoint/2010/main" val="312552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503933" y="465910"/>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a:t>
            </a:r>
            <a:r>
              <a:rPr lang="en-US" dirty="0"/>
              <a:t>Runtime performance</a:t>
            </a:r>
          </a:p>
        </p:txBody>
      </p:sp>
      <p:cxnSp>
        <p:nvCxnSpPr>
          <p:cNvPr id="1969" name="Google Shape;1969;p54"/>
          <p:cNvCxnSpPr/>
          <p:nvPr/>
        </p:nvCxnSpPr>
        <p:spPr>
          <a:xfrm>
            <a:off x="575750" y="38686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m 1">
            <a:extLst>
              <a:ext uri="{FF2B5EF4-FFF2-40B4-BE49-F238E27FC236}">
                <a16:creationId xmlns:a16="http://schemas.microsoft.com/office/drawing/2014/main" id="{38FC97AC-FAB6-149E-5998-A78BE8D0B0B4}"/>
              </a:ext>
            </a:extLst>
          </p:cNvPr>
          <p:cNvPicPr>
            <a:picLocks noChangeAspect="1"/>
          </p:cNvPicPr>
          <p:nvPr/>
        </p:nvPicPr>
        <p:blipFill>
          <a:blip r:embed="rId3"/>
          <a:stretch>
            <a:fillRect/>
          </a:stretch>
        </p:blipFill>
        <p:spPr>
          <a:xfrm>
            <a:off x="575751" y="1244388"/>
            <a:ext cx="6642734" cy="1690128"/>
          </a:xfrm>
          <a:prstGeom prst="rect">
            <a:avLst/>
          </a:prstGeom>
        </p:spPr>
      </p:pic>
      <p:sp>
        <p:nvSpPr>
          <p:cNvPr id="4" name="CaixaDeTexto 3">
            <a:extLst>
              <a:ext uri="{FF2B5EF4-FFF2-40B4-BE49-F238E27FC236}">
                <a16:creationId xmlns:a16="http://schemas.microsoft.com/office/drawing/2014/main" id="{EEB23656-BE67-FC3E-3EFB-5D645F6405B8}"/>
              </a:ext>
            </a:extLst>
          </p:cNvPr>
          <p:cNvSpPr txBox="1"/>
          <p:nvPr/>
        </p:nvSpPr>
        <p:spPr>
          <a:xfrm>
            <a:off x="503933" y="3001199"/>
            <a:ext cx="4572000" cy="307777"/>
          </a:xfrm>
          <a:prstGeom prst="rect">
            <a:avLst/>
          </a:prstGeom>
          <a:noFill/>
        </p:spPr>
        <p:txBody>
          <a:bodyPr wrap="square">
            <a:spAutoFit/>
          </a:bodyPr>
          <a:lstStyle/>
          <a:p>
            <a:pPr algn="l"/>
            <a:r>
              <a:rPr lang="pt-PT" sz="1400" b="1" dirty="0">
                <a:solidFill>
                  <a:schemeClr val="bg1"/>
                </a:solidFill>
                <a:latin typeface="-apple-system"/>
              </a:rPr>
              <a:t>N2 </a:t>
            </a:r>
            <a:r>
              <a:rPr lang="pt-PT" sz="1400" b="1" dirty="0" err="1">
                <a:solidFill>
                  <a:schemeClr val="bg1"/>
                </a:solidFill>
                <a:latin typeface="-apple-system"/>
              </a:rPr>
              <a:t>with</a:t>
            </a:r>
            <a:r>
              <a:rPr lang="pt-PT" sz="1400" b="1" dirty="0">
                <a:solidFill>
                  <a:schemeClr val="bg1"/>
                </a:solidFill>
                <a:latin typeface="-apple-system"/>
              </a:rPr>
              <a:t> 2 </a:t>
            </a:r>
            <a:r>
              <a:rPr lang="pt-PT" sz="1400" b="1" dirty="0" err="1">
                <a:solidFill>
                  <a:schemeClr val="bg1"/>
                </a:solidFill>
                <a:latin typeface="-apple-system"/>
              </a:rPr>
              <a:t>worker</a:t>
            </a:r>
            <a:r>
              <a:rPr lang="pt-PT" sz="1400" b="1" dirty="0">
                <a:solidFill>
                  <a:schemeClr val="bg1"/>
                </a:solidFill>
                <a:latin typeface="-apple-system"/>
              </a:rPr>
              <a:t> nodes</a:t>
            </a:r>
          </a:p>
        </p:txBody>
      </p:sp>
      <p:sp>
        <p:nvSpPr>
          <p:cNvPr id="5" name="CaixaDeTexto 4">
            <a:extLst>
              <a:ext uri="{FF2B5EF4-FFF2-40B4-BE49-F238E27FC236}">
                <a16:creationId xmlns:a16="http://schemas.microsoft.com/office/drawing/2014/main" id="{BF3176B6-FE4A-A883-872A-911534CD34AC}"/>
              </a:ext>
            </a:extLst>
          </p:cNvPr>
          <p:cNvSpPr txBox="1"/>
          <p:nvPr/>
        </p:nvSpPr>
        <p:spPr>
          <a:xfrm>
            <a:off x="503933" y="936610"/>
            <a:ext cx="4572000" cy="307777"/>
          </a:xfrm>
          <a:prstGeom prst="rect">
            <a:avLst/>
          </a:prstGeom>
          <a:noFill/>
        </p:spPr>
        <p:txBody>
          <a:bodyPr wrap="square">
            <a:spAutoFit/>
          </a:bodyPr>
          <a:lstStyle/>
          <a:p>
            <a:pPr algn="l"/>
            <a:r>
              <a:rPr lang="pt-PT" sz="1400" b="1" dirty="0">
                <a:solidFill>
                  <a:schemeClr val="bg1"/>
                </a:solidFill>
                <a:latin typeface="-apple-system"/>
              </a:rPr>
              <a:t>N1 </a:t>
            </a:r>
            <a:r>
              <a:rPr lang="pt-PT" sz="1400" b="1" dirty="0" err="1">
                <a:solidFill>
                  <a:schemeClr val="bg1"/>
                </a:solidFill>
                <a:latin typeface="-apple-system"/>
              </a:rPr>
              <a:t>with</a:t>
            </a:r>
            <a:r>
              <a:rPr lang="pt-PT" sz="1400" b="1" dirty="0">
                <a:solidFill>
                  <a:schemeClr val="bg1"/>
                </a:solidFill>
                <a:latin typeface="-apple-system"/>
              </a:rPr>
              <a:t> 3 </a:t>
            </a:r>
            <a:r>
              <a:rPr lang="pt-PT" sz="1400" b="1" dirty="0" err="1">
                <a:solidFill>
                  <a:schemeClr val="bg1"/>
                </a:solidFill>
                <a:latin typeface="-apple-system"/>
              </a:rPr>
              <a:t>worker</a:t>
            </a:r>
            <a:r>
              <a:rPr lang="pt-PT" sz="1400" b="1" dirty="0">
                <a:solidFill>
                  <a:schemeClr val="bg1"/>
                </a:solidFill>
                <a:latin typeface="-apple-system"/>
              </a:rPr>
              <a:t> nodes</a:t>
            </a:r>
          </a:p>
        </p:txBody>
      </p:sp>
      <p:pic>
        <p:nvPicPr>
          <p:cNvPr id="3" name="Imagem 2">
            <a:extLst>
              <a:ext uri="{FF2B5EF4-FFF2-40B4-BE49-F238E27FC236}">
                <a16:creationId xmlns:a16="http://schemas.microsoft.com/office/drawing/2014/main" id="{2EEC5E81-ABB6-3BBA-D1E8-8DD637A1A8F8}"/>
              </a:ext>
            </a:extLst>
          </p:cNvPr>
          <p:cNvPicPr>
            <a:picLocks noChangeAspect="1"/>
          </p:cNvPicPr>
          <p:nvPr/>
        </p:nvPicPr>
        <p:blipFill>
          <a:blip r:embed="rId4"/>
          <a:stretch>
            <a:fillRect/>
          </a:stretch>
        </p:blipFill>
        <p:spPr>
          <a:xfrm>
            <a:off x="575750" y="3339642"/>
            <a:ext cx="6685064" cy="1690128"/>
          </a:xfrm>
          <a:prstGeom prst="rect">
            <a:avLst/>
          </a:prstGeom>
        </p:spPr>
      </p:pic>
    </p:spTree>
    <p:extLst>
      <p:ext uri="{BB962C8B-B14F-4D97-AF65-F5344CB8AC3E}">
        <p14:creationId xmlns:p14="http://schemas.microsoft.com/office/powerpoint/2010/main" val="1384581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503933" y="465910"/>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6. R</a:t>
            </a:r>
            <a:r>
              <a:rPr lang="en-US" dirty="0" err="1"/>
              <a:t>esults</a:t>
            </a:r>
            <a:br>
              <a:rPr lang="en-US" dirty="0"/>
            </a:br>
            <a:br>
              <a:rPr lang="en-US" dirty="0"/>
            </a:br>
            <a:endParaRPr lang="en-US" dirty="0"/>
          </a:p>
        </p:txBody>
      </p:sp>
      <p:cxnSp>
        <p:nvCxnSpPr>
          <p:cNvPr id="1969" name="Google Shape;1969;p54"/>
          <p:cNvCxnSpPr/>
          <p:nvPr/>
        </p:nvCxnSpPr>
        <p:spPr>
          <a:xfrm>
            <a:off x="575750" y="38686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aixaDeTexto 1">
            <a:extLst>
              <a:ext uri="{FF2B5EF4-FFF2-40B4-BE49-F238E27FC236}">
                <a16:creationId xmlns:a16="http://schemas.microsoft.com/office/drawing/2014/main" id="{DE41ACFC-2F0D-D3DD-949F-BB068A0BCF90}"/>
              </a:ext>
            </a:extLst>
          </p:cNvPr>
          <p:cNvSpPr txBox="1"/>
          <p:nvPr/>
        </p:nvSpPr>
        <p:spPr>
          <a:xfrm>
            <a:off x="503933" y="1099533"/>
            <a:ext cx="2834817" cy="307777"/>
          </a:xfrm>
          <a:prstGeom prst="rect">
            <a:avLst/>
          </a:prstGeom>
          <a:noFill/>
        </p:spPr>
        <p:txBody>
          <a:bodyPr wrap="square">
            <a:spAutoFit/>
          </a:bodyPr>
          <a:lstStyle/>
          <a:p>
            <a:pPr algn="l"/>
            <a:r>
              <a:rPr lang="pt-PT" sz="1400" b="1" dirty="0">
                <a:solidFill>
                  <a:schemeClr val="bg1"/>
                </a:solidFill>
                <a:latin typeface="-apple-system"/>
              </a:rPr>
              <a:t>Cluster 1 :</a:t>
            </a:r>
          </a:p>
        </p:txBody>
      </p:sp>
      <p:sp>
        <p:nvSpPr>
          <p:cNvPr id="3" name="CaixaDeTexto 2">
            <a:extLst>
              <a:ext uri="{FF2B5EF4-FFF2-40B4-BE49-F238E27FC236}">
                <a16:creationId xmlns:a16="http://schemas.microsoft.com/office/drawing/2014/main" id="{51205074-BC61-A274-9F4B-43016D4688B0}"/>
              </a:ext>
            </a:extLst>
          </p:cNvPr>
          <p:cNvSpPr txBox="1"/>
          <p:nvPr/>
        </p:nvSpPr>
        <p:spPr>
          <a:xfrm>
            <a:off x="4690821" y="1099532"/>
            <a:ext cx="3329513" cy="307777"/>
          </a:xfrm>
          <a:prstGeom prst="rect">
            <a:avLst/>
          </a:prstGeom>
          <a:noFill/>
        </p:spPr>
        <p:txBody>
          <a:bodyPr wrap="square">
            <a:spAutoFit/>
          </a:bodyPr>
          <a:lstStyle/>
          <a:p>
            <a:pPr algn="l"/>
            <a:r>
              <a:rPr lang="pt-PT" sz="1400" b="1" dirty="0">
                <a:solidFill>
                  <a:schemeClr val="bg1"/>
                </a:solidFill>
                <a:latin typeface="-apple-system"/>
              </a:rPr>
              <a:t>Cluster 2:</a:t>
            </a:r>
          </a:p>
        </p:txBody>
      </p:sp>
      <p:sp>
        <p:nvSpPr>
          <p:cNvPr id="4" name="Google Shape;2005;p58">
            <a:extLst>
              <a:ext uri="{FF2B5EF4-FFF2-40B4-BE49-F238E27FC236}">
                <a16:creationId xmlns:a16="http://schemas.microsoft.com/office/drawing/2014/main" id="{4D9E2C8A-5359-46AA-8B22-832348A3DFAA}"/>
              </a:ext>
            </a:extLst>
          </p:cNvPr>
          <p:cNvSpPr txBox="1">
            <a:spLocks/>
          </p:cNvSpPr>
          <p:nvPr/>
        </p:nvSpPr>
        <p:spPr>
          <a:xfrm>
            <a:off x="482914" y="1407310"/>
            <a:ext cx="7852189" cy="11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0"/>
            <a:r>
              <a:rPr lang="pt-PT" sz="1200" dirty="0">
                <a:solidFill>
                  <a:schemeClr val="bg1"/>
                </a:solidFill>
              </a:rPr>
              <a:t>Cluster </a:t>
            </a:r>
            <a:r>
              <a:rPr lang="pt-PT" sz="1200" dirty="0" err="1">
                <a:solidFill>
                  <a:schemeClr val="bg1"/>
                </a:solidFill>
              </a:rPr>
              <a:t>Size</a:t>
            </a:r>
            <a:r>
              <a:rPr lang="pt-PT" sz="1200" dirty="0">
                <a:solidFill>
                  <a:schemeClr val="bg1"/>
                </a:solidFill>
              </a:rPr>
              <a:t>:</a:t>
            </a:r>
            <a:br>
              <a:rPr lang="pt-PT" sz="1200" dirty="0">
                <a:solidFill>
                  <a:schemeClr val="bg1"/>
                </a:solidFill>
              </a:rPr>
            </a:br>
            <a:r>
              <a:rPr lang="pt-PT" sz="1200" dirty="0">
                <a:solidFill>
                  <a:schemeClr val="bg1"/>
                </a:solidFill>
              </a:rPr>
              <a:t>       </a:t>
            </a:r>
            <a:r>
              <a:rPr lang="pt-PT" sz="1200" dirty="0" err="1">
                <a:solidFill>
                  <a:schemeClr val="bg1"/>
                </a:solidFill>
              </a:rPr>
              <a:t>Machine</a:t>
            </a:r>
            <a:r>
              <a:rPr lang="pt-PT" sz="1200" dirty="0">
                <a:solidFill>
                  <a:schemeClr val="bg1"/>
                </a:solidFill>
              </a:rPr>
              <a:t> </a:t>
            </a:r>
            <a:r>
              <a:rPr lang="pt-PT" sz="1200" dirty="0" err="1">
                <a:solidFill>
                  <a:schemeClr val="bg1"/>
                </a:solidFill>
              </a:rPr>
              <a:t>Type</a:t>
            </a:r>
            <a:r>
              <a:rPr lang="pt-PT" sz="1200" dirty="0">
                <a:solidFill>
                  <a:schemeClr val="bg1"/>
                </a:solidFill>
              </a:rPr>
              <a:t> : n1 standard 4</a:t>
            </a:r>
            <a:br>
              <a:rPr lang="pt-PT" sz="1200" dirty="0">
                <a:solidFill>
                  <a:schemeClr val="bg1"/>
                </a:solidFill>
              </a:rPr>
            </a:br>
            <a:r>
              <a:rPr lang="pt-PT" sz="1200" dirty="0">
                <a:solidFill>
                  <a:schemeClr val="bg1"/>
                </a:solidFill>
              </a:rPr>
              <a:t>       Master Node : 1</a:t>
            </a:r>
          </a:p>
          <a:p>
            <a:r>
              <a:rPr lang="pt-PT" sz="1200" dirty="0">
                <a:solidFill>
                  <a:schemeClr val="bg1"/>
                </a:solidFill>
              </a:rPr>
              <a:t>       </a:t>
            </a:r>
            <a:r>
              <a:rPr lang="pt-PT" sz="1200" dirty="0" err="1">
                <a:solidFill>
                  <a:schemeClr val="bg1"/>
                </a:solidFill>
              </a:rPr>
              <a:t>Memory</a:t>
            </a:r>
            <a:r>
              <a:rPr lang="pt-PT" sz="1200" dirty="0">
                <a:solidFill>
                  <a:schemeClr val="bg1"/>
                </a:solidFill>
              </a:rPr>
              <a:t>: 15GB</a:t>
            </a:r>
            <a:br>
              <a:rPr lang="pt-PT" sz="1200" dirty="0">
                <a:solidFill>
                  <a:schemeClr val="bg1"/>
                </a:solidFill>
              </a:rPr>
            </a:br>
            <a:r>
              <a:rPr lang="pt-PT" sz="1200" dirty="0">
                <a:solidFill>
                  <a:schemeClr val="bg1"/>
                </a:solidFill>
              </a:rPr>
              <a:t>       CPU: 4 CPU</a:t>
            </a:r>
            <a:br>
              <a:rPr lang="pt-PT" sz="1200" dirty="0">
                <a:solidFill>
                  <a:schemeClr val="bg1"/>
                </a:solidFill>
              </a:rPr>
            </a:br>
            <a:r>
              <a:rPr lang="pt-PT" sz="1200" dirty="0">
                <a:solidFill>
                  <a:schemeClr val="bg1"/>
                </a:solidFill>
              </a:rPr>
              <a:t>       </a:t>
            </a:r>
            <a:r>
              <a:rPr lang="pt-PT" sz="1200" dirty="0" err="1">
                <a:solidFill>
                  <a:schemeClr val="bg1"/>
                </a:solidFill>
              </a:rPr>
              <a:t>Primary</a:t>
            </a:r>
            <a:r>
              <a:rPr lang="pt-PT" sz="1200" dirty="0">
                <a:solidFill>
                  <a:schemeClr val="bg1"/>
                </a:solidFill>
              </a:rPr>
              <a:t> </a:t>
            </a:r>
            <a:r>
              <a:rPr lang="pt-PT" sz="1200" dirty="0" err="1">
                <a:solidFill>
                  <a:schemeClr val="bg1"/>
                </a:solidFill>
              </a:rPr>
              <a:t>Disc</a:t>
            </a:r>
            <a:r>
              <a:rPr lang="pt-PT" sz="1200" dirty="0">
                <a:solidFill>
                  <a:schemeClr val="bg1"/>
                </a:solidFill>
              </a:rPr>
              <a:t> </a:t>
            </a:r>
            <a:r>
              <a:rPr lang="pt-PT" sz="1200" dirty="0" err="1">
                <a:solidFill>
                  <a:schemeClr val="bg1"/>
                </a:solidFill>
              </a:rPr>
              <a:t>Size</a:t>
            </a:r>
            <a:r>
              <a:rPr lang="pt-PT" sz="1200" dirty="0">
                <a:solidFill>
                  <a:schemeClr val="bg1"/>
                </a:solidFill>
              </a:rPr>
              <a:t>: 100 GB</a:t>
            </a:r>
            <a:br>
              <a:rPr lang="pt-PT" sz="1200" dirty="0">
                <a:solidFill>
                  <a:schemeClr val="bg1"/>
                </a:solidFill>
              </a:rPr>
            </a:br>
            <a:br>
              <a:rPr lang="pt-PT" sz="1200" dirty="0">
                <a:solidFill>
                  <a:schemeClr val="bg1"/>
                </a:solidFill>
              </a:rPr>
            </a:br>
            <a:r>
              <a:rPr lang="pt-PT" sz="1200" dirty="0">
                <a:solidFill>
                  <a:schemeClr val="bg1"/>
                </a:solidFill>
              </a:rPr>
              <a:t>Performance </a:t>
            </a:r>
            <a:r>
              <a:rPr lang="pt-PT" sz="1200" dirty="0" err="1">
                <a:solidFill>
                  <a:schemeClr val="bg1"/>
                </a:solidFill>
              </a:rPr>
              <a:t>Metrics</a:t>
            </a:r>
            <a:r>
              <a:rPr lang="pt-PT" sz="1200" dirty="0">
                <a:solidFill>
                  <a:schemeClr val="bg1"/>
                </a:solidFill>
              </a:rPr>
              <a:t>: </a:t>
            </a:r>
            <a:br>
              <a:rPr lang="pt-PT" sz="1200" dirty="0">
                <a:solidFill>
                  <a:schemeClr val="bg1"/>
                </a:solidFill>
              </a:rPr>
            </a:br>
            <a:r>
              <a:rPr lang="pt-PT" sz="1200" dirty="0">
                <a:solidFill>
                  <a:schemeClr val="bg1"/>
                </a:solidFill>
              </a:rPr>
              <a:t>       </a:t>
            </a:r>
            <a:r>
              <a:rPr lang="pt-PT" sz="1200" dirty="0" err="1">
                <a:solidFill>
                  <a:schemeClr val="bg1"/>
                </a:solidFill>
              </a:rPr>
              <a:t>Stratified</a:t>
            </a:r>
            <a:r>
              <a:rPr lang="pt-PT" sz="1200" dirty="0">
                <a:solidFill>
                  <a:schemeClr val="bg1"/>
                </a:solidFill>
              </a:rPr>
              <a:t> </a:t>
            </a:r>
            <a:r>
              <a:rPr lang="pt-PT" sz="1200" dirty="0" err="1">
                <a:solidFill>
                  <a:schemeClr val="bg1"/>
                </a:solidFill>
              </a:rPr>
              <a:t>Sampling</a:t>
            </a:r>
            <a:r>
              <a:rPr lang="pt-PT" sz="1200" dirty="0">
                <a:solidFill>
                  <a:schemeClr val="bg1"/>
                </a:solidFill>
              </a:rPr>
              <a:t>: 10 min  32s</a:t>
            </a:r>
            <a:br>
              <a:rPr lang="pt-PT" sz="1200" dirty="0">
                <a:solidFill>
                  <a:schemeClr val="bg1"/>
                </a:solidFill>
              </a:rPr>
            </a:br>
            <a:r>
              <a:rPr lang="pt-PT" sz="1200" dirty="0">
                <a:solidFill>
                  <a:schemeClr val="bg1"/>
                </a:solidFill>
              </a:rPr>
              <a:t>       </a:t>
            </a:r>
            <a:r>
              <a:rPr lang="pt-PT" sz="1200" dirty="0" err="1">
                <a:solidFill>
                  <a:schemeClr val="bg1"/>
                </a:solidFill>
              </a:rPr>
              <a:t>Modelling</a:t>
            </a:r>
            <a:r>
              <a:rPr lang="pt-PT" sz="1200" dirty="0">
                <a:solidFill>
                  <a:schemeClr val="bg1"/>
                </a:solidFill>
              </a:rPr>
              <a:t>: 4 h 36 min</a:t>
            </a:r>
            <a:br>
              <a:rPr lang="pt-PT" sz="1200" dirty="0">
                <a:solidFill>
                  <a:schemeClr val="bg1"/>
                </a:solidFill>
              </a:rPr>
            </a:br>
            <a:r>
              <a:rPr lang="pt-PT" sz="1200" dirty="0">
                <a:solidFill>
                  <a:schemeClr val="bg1"/>
                </a:solidFill>
              </a:rPr>
              <a:t>       </a:t>
            </a:r>
            <a:br>
              <a:rPr lang="pt-PT" sz="1200" dirty="0">
                <a:solidFill>
                  <a:schemeClr val="bg1"/>
                </a:solidFill>
              </a:rPr>
            </a:br>
            <a:r>
              <a:rPr lang="pt-PT" sz="1200" dirty="0">
                <a:solidFill>
                  <a:schemeClr val="bg1"/>
                </a:solidFill>
              </a:rPr>
              <a:t>Performance: </a:t>
            </a:r>
            <a:r>
              <a:rPr lang="pt-PT" sz="1200" dirty="0" err="1">
                <a:solidFill>
                  <a:schemeClr val="bg1"/>
                </a:solidFill>
              </a:rPr>
              <a:t>The</a:t>
            </a:r>
            <a:r>
              <a:rPr lang="pt-PT" sz="1200" dirty="0">
                <a:solidFill>
                  <a:schemeClr val="bg1"/>
                </a:solidFill>
              </a:rPr>
              <a:t> N1 Standard 4 </a:t>
            </a:r>
            <a:r>
              <a:rPr lang="pt-PT" sz="1200" dirty="0" err="1">
                <a:solidFill>
                  <a:schemeClr val="bg1"/>
                </a:solidFill>
              </a:rPr>
              <a:t>has</a:t>
            </a:r>
            <a:r>
              <a:rPr lang="pt-PT" sz="1200" dirty="0">
                <a:solidFill>
                  <a:schemeClr val="bg1"/>
                </a:solidFill>
              </a:rPr>
              <a:t> more </a:t>
            </a:r>
            <a:r>
              <a:rPr lang="pt-PT" sz="1200" dirty="0" err="1">
                <a:solidFill>
                  <a:schemeClr val="bg1"/>
                </a:solidFill>
              </a:rPr>
              <a:t>vCPUs</a:t>
            </a:r>
            <a:r>
              <a:rPr lang="pt-PT" sz="1200" dirty="0">
                <a:solidFill>
                  <a:schemeClr val="bg1"/>
                </a:solidFill>
              </a:rPr>
              <a:t> </a:t>
            </a:r>
            <a:r>
              <a:rPr lang="pt-PT" sz="1200" dirty="0" err="1">
                <a:solidFill>
                  <a:schemeClr val="bg1"/>
                </a:solidFill>
              </a:rPr>
              <a:t>and</a:t>
            </a:r>
            <a:r>
              <a:rPr lang="pt-PT" sz="1200" dirty="0">
                <a:solidFill>
                  <a:schemeClr val="bg1"/>
                </a:solidFill>
              </a:rPr>
              <a:t> </a:t>
            </a:r>
            <a:r>
              <a:rPr lang="pt-PT" sz="1200" dirty="0" err="1">
                <a:solidFill>
                  <a:schemeClr val="bg1"/>
                </a:solidFill>
              </a:rPr>
              <a:t>memory</a:t>
            </a:r>
            <a:r>
              <a:rPr lang="pt-PT" sz="1200" dirty="0">
                <a:solidFill>
                  <a:schemeClr val="bg1"/>
                </a:solidFill>
              </a:rPr>
              <a:t>, </a:t>
            </a:r>
            <a:r>
              <a:rPr lang="pt-PT" sz="1200" dirty="0" err="1">
                <a:solidFill>
                  <a:schemeClr val="bg1"/>
                </a:solidFill>
              </a:rPr>
              <a:t>which</a:t>
            </a:r>
            <a:r>
              <a:rPr lang="pt-PT" sz="1200" dirty="0">
                <a:solidFill>
                  <a:schemeClr val="bg1"/>
                </a:solidFill>
              </a:rPr>
              <a:t> </a:t>
            </a:r>
            <a:r>
              <a:rPr lang="pt-PT" sz="1200" dirty="0" err="1">
                <a:solidFill>
                  <a:schemeClr val="bg1"/>
                </a:solidFill>
              </a:rPr>
              <a:t>typically</a:t>
            </a:r>
            <a:r>
              <a:rPr lang="pt-PT" sz="1200" dirty="0">
                <a:solidFill>
                  <a:schemeClr val="bg1"/>
                </a:solidFill>
              </a:rPr>
              <a:t> </a:t>
            </a:r>
            <a:r>
              <a:rPr lang="pt-PT" sz="1200" dirty="0" err="1">
                <a:solidFill>
                  <a:schemeClr val="bg1"/>
                </a:solidFill>
              </a:rPr>
              <a:t>translates</a:t>
            </a:r>
            <a:r>
              <a:rPr lang="pt-PT" sz="1200" dirty="0">
                <a:solidFill>
                  <a:schemeClr val="bg1"/>
                </a:solidFill>
              </a:rPr>
              <a:t> to </a:t>
            </a:r>
            <a:r>
              <a:rPr lang="pt-PT" sz="1200" dirty="0" err="1">
                <a:solidFill>
                  <a:schemeClr val="bg1"/>
                </a:solidFill>
              </a:rPr>
              <a:t>better</a:t>
            </a:r>
            <a:r>
              <a:rPr lang="pt-PT" sz="1200" dirty="0">
                <a:solidFill>
                  <a:schemeClr val="bg1"/>
                </a:solidFill>
              </a:rPr>
              <a:t> performance for CPU </a:t>
            </a:r>
            <a:r>
              <a:rPr lang="pt-PT" sz="1200" dirty="0" err="1">
                <a:solidFill>
                  <a:schemeClr val="bg1"/>
                </a:solidFill>
              </a:rPr>
              <a:t>and</a:t>
            </a:r>
            <a:r>
              <a:rPr lang="pt-PT" sz="1200" dirty="0">
                <a:solidFill>
                  <a:schemeClr val="bg1"/>
                </a:solidFill>
              </a:rPr>
              <a:t> </a:t>
            </a:r>
            <a:r>
              <a:rPr lang="pt-PT" sz="1200" dirty="0" err="1">
                <a:solidFill>
                  <a:schemeClr val="bg1"/>
                </a:solidFill>
              </a:rPr>
              <a:t>memory-intensive</a:t>
            </a:r>
            <a:r>
              <a:rPr lang="pt-PT" sz="1200" dirty="0">
                <a:solidFill>
                  <a:schemeClr val="bg1"/>
                </a:solidFill>
              </a:rPr>
              <a:t> </a:t>
            </a:r>
            <a:r>
              <a:rPr lang="pt-PT" sz="1200" dirty="0" err="1">
                <a:solidFill>
                  <a:schemeClr val="bg1"/>
                </a:solidFill>
              </a:rPr>
              <a:t>tasks</a:t>
            </a:r>
            <a:r>
              <a:rPr lang="pt-PT" sz="1200" dirty="0">
                <a:solidFill>
                  <a:schemeClr val="bg1"/>
                </a:solidFill>
              </a:rPr>
              <a:t>. </a:t>
            </a:r>
            <a:r>
              <a:rPr lang="pt-PT" sz="1200" dirty="0" err="1">
                <a:solidFill>
                  <a:schemeClr val="bg1"/>
                </a:solidFill>
              </a:rPr>
              <a:t>The</a:t>
            </a:r>
            <a:r>
              <a:rPr lang="pt-PT" sz="1200" dirty="0">
                <a:solidFill>
                  <a:schemeClr val="bg1"/>
                </a:solidFill>
              </a:rPr>
              <a:t> </a:t>
            </a:r>
            <a:r>
              <a:rPr lang="pt-PT" sz="1200" dirty="0" err="1">
                <a:solidFill>
                  <a:schemeClr val="bg1"/>
                </a:solidFill>
              </a:rPr>
              <a:t>workload</a:t>
            </a:r>
            <a:r>
              <a:rPr lang="pt-PT" sz="1200" dirty="0">
                <a:solidFill>
                  <a:schemeClr val="bg1"/>
                </a:solidFill>
              </a:rPr>
              <a:t> </a:t>
            </a:r>
            <a:r>
              <a:rPr lang="pt-PT" sz="1200" dirty="0" err="1">
                <a:solidFill>
                  <a:schemeClr val="bg1"/>
                </a:solidFill>
              </a:rPr>
              <a:t>required</a:t>
            </a:r>
            <a:r>
              <a:rPr lang="pt-PT" sz="1200" dirty="0">
                <a:solidFill>
                  <a:schemeClr val="bg1"/>
                </a:solidFill>
              </a:rPr>
              <a:t> </a:t>
            </a:r>
            <a:r>
              <a:rPr lang="pt-PT" sz="1200" dirty="0" err="1">
                <a:solidFill>
                  <a:schemeClr val="bg1"/>
                </a:solidFill>
              </a:rPr>
              <a:t>higher</a:t>
            </a:r>
            <a:r>
              <a:rPr lang="pt-PT" sz="1200" dirty="0">
                <a:solidFill>
                  <a:schemeClr val="bg1"/>
                </a:solidFill>
              </a:rPr>
              <a:t> compute </a:t>
            </a:r>
            <a:r>
              <a:rPr lang="pt-PT" sz="1200" dirty="0" err="1">
                <a:solidFill>
                  <a:schemeClr val="bg1"/>
                </a:solidFill>
              </a:rPr>
              <a:t>power</a:t>
            </a:r>
            <a:r>
              <a:rPr lang="pt-PT" sz="1200" dirty="0">
                <a:solidFill>
                  <a:schemeClr val="bg1"/>
                </a:solidFill>
              </a:rPr>
              <a:t>/</a:t>
            </a:r>
            <a:r>
              <a:rPr lang="pt-PT" sz="1200" dirty="0" err="1">
                <a:solidFill>
                  <a:schemeClr val="bg1"/>
                </a:solidFill>
              </a:rPr>
              <a:t>memory</a:t>
            </a:r>
            <a:r>
              <a:rPr lang="pt-PT" sz="1200" dirty="0">
                <a:solidFill>
                  <a:schemeClr val="bg1"/>
                </a:solidFill>
              </a:rPr>
              <a:t> </a:t>
            </a:r>
            <a:r>
              <a:rPr lang="pt-PT" sz="1200" dirty="0" err="1">
                <a:solidFill>
                  <a:schemeClr val="bg1"/>
                </a:solidFill>
              </a:rPr>
              <a:t>capacity,so</a:t>
            </a:r>
            <a:r>
              <a:rPr lang="pt-PT" sz="1200" dirty="0">
                <a:solidFill>
                  <a:schemeClr val="bg1"/>
                </a:solidFill>
              </a:rPr>
              <a:t>  N1 Standard 4 </a:t>
            </a:r>
            <a:r>
              <a:rPr lang="pt-PT" sz="1200" dirty="0" err="1">
                <a:solidFill>
                  <a:schemeClr val="bg1"/>
                </a:solidFill>
              </a:rPr>
              <a:t>is</a:t>
            </a:r>
            <a:r>
              <a:rPr lang="pt-PT" sz="1200" dirty="0">
                <a:solidFill>
                  <a:schemeClr val="bg1"/>
                </a:solidFill>
              </a:rPr>
              <a:t> </a:t>
            </a:r>
            <a:r>
              <a:rPr lang="pt-PT" sz="1200" dirty="0" err="1">
                <a:solidFill>
                  <a:schemeClr val="bg1"/>
                </a:solidFill>
              </a:rPr>
              <a:t>better</a:t>
            </a:r>
            <a:r>
              <a:rPr lang="pt-PT" sz="1200" dirty="0">
                <a:solidFill>
                  <a:schemeClr val="bg1"/>
                </a:solidFill>
              </a:rPr>
              <a:t>.</a:t>
            </a:r>
          </a:p>
          <a:p>
            <a:r>
              <a:rPr lang="pt-PT" sz="1200" dirty="0">
                <a:solidFill>
                  <a:schemeClr val="bg1"/>
                </a:solidFill>
              </a:rPr>
              <a:t> </a:t>
            </a:r>
          </a:p>
          <a:p>
            <a:r>
              <a:rPr lang="pt-PT" sz="1200" dirty="0" err="1">
                <a:solidFill>
                  <a:schemeClr val="bg1"/>
                </a:solidFill>
              </a:rPr>
              <a:t>Cost</a:t>
            </a:r>
            <a:r>
              <a:rPr lang="pt-PT" sz="1200" dirty="0">
                <a:solidFill>
                  <a:schemeClr val="bg1"/>
                </a:solidFill>
              </a:rPr>
              <a:t>: </a:t>
            </a:r>
            <a:r>
              <a:rPr lang="pt-PT" sz="1200" dirty="0" err="1">
                <a:solidFill>
                  <a:schemeClr val="bg1"/>
                </a:solidFill>
              </a:rPr>
              <a:t>The</a:t>
            </a:r>
            <a:r>
              <a:rPr lang="pt-PT" sz="1200" dirty="0">
                <a:solidFill>
                  <a:schemeClr val="bg1"/>
                </a:solidFill>
              </a:rPr>
              <a:t> N2 Standard 2 </a:t>
            </a:r>
            <a:r>
              <a:rPr lang="pt-PT" sz="1200" dirty="0" err="1">
                <a:solidFill>
                  <a:schemeClr val="bg1"/>
                </a:solidFill>
              </a:rPr>
              <a:t>has</a:t>
            </a:r>
            <a:r>
              <a:rPr lang="pt-PT" sz="1200" dirty="0">
                <a:solidFill>
                  <a:schemeClr val="bg1"/>
                </a:solidFill>
              </a:rPr>
              <a:t> </a:t>
            </a:r>
            <a:r>
              <a:rPr lang="pt-PT" sz="1200" dirty="0" err="1">
                <a:solidFill>
                  <a:schemeClr val="bg1"/>
                </a:solidFill>
              </a:rPr>
              <a:t>fewer</a:t>
            </a:r>
            <a:r>
              <a:rPr lang="pt-PT" sz="1200" dirty="0">
                <a:solidFill>
                  <a:schemeClr val="bg1"/>
                </a:solidFill>
              </a:rPr>
              <a:t> </a:t>
            </a:r>
            <a:r>
              <a:rPr lang="pt-PT" sz="1200" dirty="0" err="1">
                <a:solidFill>
                  <a:schemeClr val="bg1"/>
                </a:solidFill>
              </a:rPr>
              <a:t>resources</a:t>
            </a:r>
            <a:r>
              <a:rPr lang="pt-PT" sz="1200" dirty="0">
                <a:solidFill>
                  <a:schemeClr val="bg1"/>
                </a:solidFill>
              </a:rPr>
              <a:t> </a:t>
            </a:r>
            <a:r>
              <a:rPr lang="pt-PT" sz="1200" dirty="0" err="1">
                <a:solidFill>
                  <a:schemeClr val="bg1"/>
                </a:solidFill>
              </a:rPr>
              <a:t>compared</a:t>
            </a:r>
            <a:r>
              <a:rPr lang="pt-PT" sz="1200" dirty="0">
                <a:solidFill>
                  <a:schemeClr val="bg1"/>
                </a:solidFill>
              </a:rPr>
              <a:t> to </a:t>
            </a:r>
            <a:r>
              <a:rPr lang="pt-PT" sz="1200" dirty="0" err="1">
                <a:solidFill>
                  <a:schemeClr val="bg1"/>
                </a:solidFill>
              </a:rPr>
              <a:t>the</a:t>
            </a:r>
            <a:r>
              <a:rPr lang="pt-PT" sz="1200" dirty="0">
                <a:solidFill>
                  <a:schemeClr val="bg1"/>
                </a:solidFill>
              </a:rPr>
              <a:t> N1 Standard 4, </a:t>
            </a:r>
            <a:r>
              <a:rPr lang="pt-PT" sz="1200" dirty="0" err="1">
                <a:solidFill>
                  <a:schemeClr val="bg1"/>
                </a:solidFill>
              </a:rPr>
              <a:t>which</a:t>
            </a:r>
            <a:r>
              <a:rPr lang="pt-PT" sz="1200" dirty="0">
                <a:solidFill>
                  <a:schemeClr val="bg1"/>
                </a:solidFill>
              </a:rPr>
              <a:t> </a:t>
            </a:r>
            <a:r>
              <a:rPr lang="pt-PT" sz="1200" dirty="0" err="1">
                <a:solidFill>
                  <a:schemeClr val="bg1"/>
                </a:solidFill>
              </a:rPr>
              <a:t>means</a:t>
            </a:r>
            <a:r>
              <a:rPr lang="pt-PT" sz="1200" dirty="0">
                <a:solidFill>
                  <a:schemeClr val="bg1"/>
                </a:solidFill>
              </a:rPr>
              <a:t> </a:t>
            </a:r>
            <a:r>
              <a:rPr lang="pt-PT" sz="1200" dirty="0" err="1">
                <a:solidFill>
                  <a:schemeClr val="bg1"/>
                </a:solidFill>
              </a:rPr>
              <a:t>that</a:t>
            </a:r>
            <a:r>
              <a:rPr lang="pt-PT" sz="1200" dirty="0">
                <a:solidFill>
                  <a:schemeClr val="bg1"/>
                </a:solidFill>
              </a:rPr>
              <a:t> </a:t>
            </a:r>
            <a:r>
              <a:rPr lang="pt-PT" sz="1200" dirty="0" err="1">
                <a:solidFill>
                  <a:schemeClr val="bg1"/>
                </a:solidFill>
              </a:rPr>
              <a:t>it</a:t>
            </a:r>
            <a:r>
              <a:rPr lang="pt-PT" sz="1200" dirty="0">
                <a:solidFill>
                  <a:schemeClr val="bg1"/>
                </a:solidFill>
              </a:rPr>
              <a:t> </a:t>
            </a:r>
            <a:r>
              <a:rPr lang="pt-PT" sz="1200" dirty="0" err="1">
                <a:solidFill>
                  <a:schemeClr val="bg1"/>
                </a:solidFill>
              </a:rPr>
              <a:t>is</a:t>
            </a:r>
            <a:r>
              <a:rPr lang="pt-PT" sz="1200" dirty="0">
                <a:solidFill>
                  <a:schemeClr val="bg1"/>
                </a:solidFill>
              </a:rPr>
              <a:t> more </a:t>
            </a:r>
            <a:r>
              <a:rPr lang="pt-PT" sz="1200" dirty="0" err="1">
                <a:solidFill>
                  <a:schemeClr val="bg1"/>
                </a:solidFill>
              </a:rPr>
              <a:t>cost-effective</a:t>
            </a:r>
            <a:r>
              <a:rPr lang="pt-PT" sz="1200" dirty="0">
                <a:solidFill>
                  <a:schemeClr val="bg1"/>
                </a:solidFill>
              </a:rPr>
              <a:t> </a:t>
            </a:r>
            <a:r>
              <a:rPr lang="pt-PT" sz="1200" dirty="0" err="1">
                <a:solidFill>
                  <a:schemeClr val="bg1"/>
                </a:solidFill>
              </a:rPr>
              <a:t>choice</a:t>
            </a:r>
            <a:r>
              <a:rPr lang="pt-PT" sz="1200" dirty="0">
                <a:solidFill>
                  <a:schemeClr val="bg1"/>
                </a:solidFill>
              </a:rPr>
              <a:t>.</a:t>
            </a:r>
          </a:p>
          <a:p>
            <a:r>
              <a:rPr lang="pt-PT" sz="1200" dirty="0">
                <a:solidFill>
                  <a:schemeClr val="bg1"/>
                </a:solidFill>
              </a:rPr>
              <a:t> </a:t>
            </a:r>
          </a:p>
        </p:txBody>
      </p:sp>
      <p:sp>
        <p:nvSpPr>
          <p:cNvPr id="8" name="Google Shape;2005;p58">
            <a:extLst>
              <a:ext uri="{FF2B5EF4-FFF2-40B4-BE49-F238E27FC236}">
                <a16:creationId xmlns:a16="http://schemas.microsoft.com/office/drawing/2014/main" id="{02C82EE6-F889-821E-641C-EC494E27F0DD}"/>
              </a:ext>
            </a:extLst>
          </p:cNvPr>
          <p:cNvSpPr txBox="1">
            <a:spLocks/>
          </p:cNvSpPr>
          <p:nvPr/>
        </p:nvSpPr>
        <p:spPr>
          <a:xfrm>
            <a:off x="4690821" y="1414350"/>
            <a:ext cx="4347671" cy="11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0"/>
            <a:r>
              <a:rPr lang="pt-PT" sz="1200" dirty="0">
                <a:solidFill>
                  <a:schemeClr val="bg1"/>
                </a:solidFill>
              </a:rPr>
              <a:t>Cluster </a:t>
            </a:r>
            <a:r>
              <a:rPr lang="pt-PT" sz="1200" dirty="0" err="1">
                <a:solidFill>
                  <a:schemeClr val="bg1"/>
                </a:solidFill>
              </a:rPr>
              <a:t>Size</a:t>
            </a:r>
            <a:r>
              <a:rPr lang="pt-PT" sz="1200" dirty="0">
                <a:solidFill>
                  <a:schemeClr val="bg1"/>
                </a:solidFill>
              </a:rPr>
              <a:t>:</a:t>
            </a:r>
            <a:br>
              <a:rPr lang="pt-PT" sz="1200" dirty="0">
                <a:solidFill>
                  <a:schemeClr val="bg1"/>
                </a:solidFill>
              </a:rPr>
            </a:br>
            <a:r>
              <a:rPr lang="pt-PT" sz="1200" dirty="0">
                <a:solidFill>
                  <a:schemeClr val="bg1"/>
                </a:solidFill>
              </a:rPr>
              <a:t>       </a:t>
            </a:r>
            <a:r>
              <a:rPr lang="pt-PT" sz="1200" dirty="0" err="1">
                <a:solidFill>
                  <a:schemeClr val="bg1"/>
                </a:solidFill>
              </a:rPr>
              <a:t>Machine</a:t>
            </a:r>
            <a:r>
              <a:rPr lang="pt-PT" sz="1200" dirty="0">
                <a:solidFill>
                  <a:schemeClr val="bg1"/>
                </a:solidFill>
              </a:rPr>
              <a:t> </a:t>
            </a:r>
            <a:r>
              <a:rPr lang="pt-PT" sz="1200" dirty="0" err="1">
                <a:solidFill>
                  <a:schemeClr val="bg1"/>
                </a:solidFill>
              </a:rPr>
              <a:t>Type</a:t>
            </a:r>
            <a:r>
              <a:rPr lang="pt-PT" sz="1200" dirty="0">
                <a:solidFill>
                  <a:schemeClr val="bg1"/>
                </a:solidFill>
              </a:rPr>
              <a:t> : n2 standard 2</a:t>
            </a:r>
            <a:br>
              <a:rPr lang="pt-PT" sz="1200" dirty="0">
                <a:solidFill>
                  <a:schemeClr val="bg1"/>
                </a:solidFill>
              </a:rPr>
            </a:br>
            <a:r>
              <a:rPr lang="pt-PT" sz="1200" dirty="0">
                <a:solidFill>
                  <a:schemeClr val="bg1"/>
                </a:solidFill>
              </a:rPr>
              <a:t>       Master Node : 1</a:t>
            </a:r>
          </a:p>
          <a:p>
            <a:pPr rtl="0"/>
            <a:r>
              <a:rPr lang="pt-PT" sz="1200" dirty="0">
                <a:solidFill>
                  <a:schemeClr val="bg1"/>
                </a:solidFill>
              </a:rPr>
              <a:t>       </a:t>
            </a:r>
            <a:r>
              <a:rPr lang="pt-PT" sz="1200" dirty="0" err="1">
                <a:solidFill>
                  <a:schemeClr val="bg1"/>
                </a:solidFill>
              </a:rPr>
              <a:t>Memory</a:t>
            </a:r>
            <a:r>
              <a:rPr lang="pt-PT" sz="1200" dirty="0">
                <a:solidFill>
                  <a:schemeClr val="bg1"/>
                </a:solidFill>
              </a:rPr>
              <a:t>: 8GB</a:t>
            </a:r>
            <a:br>
              <a:rPr lang="pt-PT" sz="1200" dirty="0">
                <a:solidFill>
                  <a:schemeClr val="bg1"/>
                </a:solidFill>
              </a:rPr>
            </a:br>
            <a:r>
              <a:rPr lang="pt-PT" sz="1200" dirty="0">
                <a:solidFill>
                  <a:schemeClr val="bg1"/>
                </a:solidFill>
              </a:rPr>
              <a:t>       CPU: 2 CPU</a:t>
            </a:r>
            <a:br>
              <a:rPr lang="pt-PT" sz="1200" dirty="0">
                <a:solidFill>
                  <a:schemeClr val="bg1"/>
                </a:solidFill>
              </a:rPr>
            </a:br>
            <a:r>
              <a:rPr lang="pt-PT" sz="1200" dirty="0">
                <a:solidFill>
                  <a:schemeClr val="bg1"/>
                </a:solidFill>
              </a:rPr>
              <a:t>       </a:t>
            </a:r>
            <a:r>
              <a:rPr lang="pt-PT" sz="1200" dirty="0" err="1">
                <a:solidFill>
                  <a:schemeClr val="bg1"/>
                </a:solidFill>
              </a:rPr>
              <a:t>Primary</a:t>
            </a:r>
            <a:r>
              <a:rPr lang="pt-PT" sz="1200" dirty="0">
                <a:solidFill>
                  <a:schemeClr val="bg1"/>
                </a:solidFill>
              </a:rPr>
              <a:t> </a:t>
            </a:r>
            <a:r>
              <a:rPr lang="pt-PT" sz="1200" dirty="0" err="1">
                <a:solidFill>
                  <a:schemeClr val="bg1"/>
                </a:solidFill>
              </a:rPr>
              <a:t>Disc</a:t>
            </a:r>
            <a:r>
              <a:rPr lang="pt-PT" sz="1200" dirty="0">
                <a:solidFill>
                  <a:schemeClr val="bg1"/>
                </a:solidFill>
              </a:rPr>
              <a:t> </a:t>
            </a:r>
            <a:r>
              <a:rPr lang="pt-PT" sz="1200" dirty="0" err="1">
                <a:solidFill>
                  <a:schemeClr val="bg1"/>
                </a:solidFill>
              </a:rPr>
              <a:t>Size</a:t>
            </a:r>
            <a:r>
              <a:rPr lang="pt-PT" sz="1200" dirty="0">
                <a:solidFill>
                  <a:schemeClr val="bg1"/>
                </a:solidFill>
              </a:rPr>
              <a:t>: 500 GB</a:t>
            </a:r>
            <a:br>
              <a:rPr lang="pt-PT" sz="1200" dirty="0">
                <a:solidFill>
                  <a:schemeClr val="bg1"/>
                </a:solidFill>
              </a:rPr>
            </a:br>
            <a:br>
              <a:rPr lang="pt-PT" sz="1200" dirty="0">
                <a:solidFill>
                  <a:schemeClr val="bg1"/>
                </a:solidFill>
              </a:rPr>
            </a:br>
            <a:r>
              <a:rPr lang="pt-PT" sz="1200" dirty="0">
                <a:solidFill>
                  <a:schemeClr val="bg1"/>
                </a:solidFill>
              </a:rPr>
              <a:t>Performance </a:t>
            </a:r>
            <a:r>
              <a:rPr lang="pt-PT" sz="1200" dirty="0" err="1">
                <a:solidFill>
                  <a:schemeClr val="bg1"/>
                </a:solidFill>
              </a:rPr>
              <a:t>Metrics</a:t>
            </a:r>
            <a:r>
              <a:rPr lang="pt-PT" sz="1200" dirty="0">
                <a:solidFill>
                  <a:schemeClr val="bg1"/>
                </a:solidFill>
              </a:rPr>
              <a:t>: </a:t>
            </a:r>
            <a:br>
              <a:rPr lang="pt-PT" sz="1200" dirty="0">
                <a:solidFill>
                  <a:schemeClr val="bg1"/>
                </a:solidFill>
              </a:rPr>
            </a:br>
            <a:r>
              <a:rPr lang="pt-PT" sz="1200" dirty="0">
                <a:solidFill>
                  <a:schemeClr val="bg1"/>
                </a:solidFill>
              </a:rPr>
              <a:t>       </a:t>
            </a:r>
            <a:r>
              <a:rPr lang="pt-PT" sz="1200" dirty="0" err="1">
                <a:solidFill>
                  <a:schemeClr val="bg1"/>
                </a:solidFill>
              </a:rPr>
              <a:t>Stratified</a:t>
            </a:r>
            <a:r>
              <a:rPr lang="pt-PT" sz="1200" dirty="0">
                <a:solidFill>
                  <a:schemeClr val="bg1"/>
                </a:solidFill>
              </a:rPr>
              <a:t> </a:t>
            </a:r>
            <a:r>
              <a:rPr lang="pt-PT" sz="1200" dirty="0" err="1">
                <a:solidFill>
                  <a:schemeClr val="bg1"/>
                </a:solidFill>
              </a:rPr>
              <a:t>Sampling</a:t>
            </a:r>
            <a:r>
              <a:rPr lang="pt-PT" sz="1200" dirty="0">
                <a:solidFill>
                  <a:schemeClr val="bg1"/>
                </a:solidFill>
              </a:rPr>
              <a:t> : 8min 46s</a:t>
            </a:r>
            <a:br>
              <a:rPr lang="pt-PT" sz="1200" dirty="0">
                <a:solidFill>
                  <a:schemeClr val="bg1"/>
                </a:solidFill>
              </a:rPr>
            </a:br>
            <a:r>
              <a:rPr lang="pt-PT" sz="1200" dirty="0">
                <a:solidFill>
                  <a:schemeClr val="bg1"/>
                </a:solidFill>
              </a:rPr>
              <a:t>       </a:t>
            </a:r>
            <a:r>
              <a:rPr lang="pt-PT" sz="1200" dirty="0" err="1">
                <a:solidFill>
                  <a:schemeClr val="bg1"/>
                </a:solidFill>
              </a:rPr>
              <a:t>Modelling</a:t>
            </a:r>
            <a:r>
              <a:rPr lang="pt-PT" sz="1200" dirty="0">
                <a:solidFill>
                  <a:schemeClr val="bg1"/>
                </a:solidFill>
              </a:rPr>
              <a:t>:  5 </a:t>
            </a:r>
            <a:r>
              <a:rPr lang="pt-PT" sz="1200" dirty="0" err="1">
                <a:solidFill>
                  <a:schemeClr val="bg1"/>
                </a:solidFill>
              </a:rPr>
              <a:t>hr</a:t>
            </a:r>
            <a:r>
              <a:rPr lang="pt-PT" sz="1200" dirty="0">
                <a:solidFill>
                  <a:schemeClr val="bg1"/>
                </a:solidFill>
              </a:rPr>
              <a:t> 48 min</a:t>
            </a:r>
            <a:br>
              <a:rPr lang="pt-PT" sz="1200" dirty="0">
                <a:solidFill>
                  <a:schemeClr val="bg1"/>
                </a:solidFill>
              </a:rPr>
            </a:br>
            <a:r>
              <a:rPr lang="pt-PT" sz="1200" dirty="0">
                <a:solidFill>
                  <a:schemeClr val="bg1"/>
                </a:solidFill>
              </a:rPr>
              <a:t>       </a:t>
            </a:r>
            <a:br>
              <a:rPr lang="pt-PT" sz="1200" dirty="0">
                <a:solidFill>
                  <a:schemeClr val="bg1"/>
                </a:solidFill>
              </a:rPr>
            </a:br>
            <a:r>
              <a:rPr lang="pt-PT" sz="1200" dirty="0">
                <a:solidFill>
                  <a:schemeClr val="bg1"/>
                </a:solidFill>
              </a:rPr>
              <a:t>	</a:t>
            </a:r>
            <a:br>
              <a:rPr lang="pt-PT" sz="1200" dirty="0">
                <a:solidFill>
                  <a:schemeClr val="bg1"/>
                </a:solidFill>
              </a:rPr>
            </a:br>
            <a:r>
              <a:rPr lang="pt-PT" sz="1200" dirty="0">
                <a:solidFill>
                  <a:schemeClr val="bg1"/>
                </a:solidFill>
              </a:rPr>
              <a:t>       </a:t>
            </a:r>
          </a:p>
        </p:txBody>
      </p:sp>
      <p:cxnSp>
        <p:nvCxnSpPr>
          <p:cNvPr id="10" name="Conexão Reta 9">
            <a:extLst>
              <a:ext uri="{FF2B5EF4-FFF2-40B4-BE49-F238E27FC236}">
                <a16:creationId xmlns:a16="http://schemas.microsoft.com/office/drawing/2014/main" id="{E86762EB-7263-F8C3-3510-784FCD5476E8}"/>
              </a:ext>
            </a:extLst>
          </p:cNvPr>
          <p:cNvCxnSpPr>
            <a:cxnSpLocks/>
          </p:cNvCxnSpPr>
          <p:nvPr/>
        </p:nvCxnSpPr>
        <p:spPr>
          <a:xfrm>
            <a:off x="4220308" y="1407309"/>
            <a:ext cx="0" cy="1731545"/>
          </a:xfrm>
          <a:prstGeom prst="line">
            <a:avLst/>
          </a:prstGeom>
          <a:ln>
            <a:solidFill>
              <a:schemeClr val="bg1">
                <a:lumMod val="95000"/>
                <a:alpha val="88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0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613329" y="423135"/>
            <a:ext cx="2850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and Future Work</a:t>
            </a:r>
            <a:endParaRPr dirty="0"/>
          </a:p>
        </p:txBody>
      </p:sp>
      <p:cxnSp>
        <p:nvCxnSpPr>
          <p:cNvPr id="234" name="Google Shape;234;p46"/>
          <p:cNvCxnSpPr/>
          <p:nvPr/>
        </p:nvCxnSpPr>
        <p:spPr>
          <a:xfrm>
            <a:off x="701029" y="39213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1" name="Google Shape;241;p46"/>
          <p:cNvCxnSpPr/>
          <p:nvPr/>
        </p:nvCxnSpPr>
        <p:spPr>
          <a:xfrm>
            <a:off x="6053108" y="3141240"/>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2314027" y="3162139"/>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2107627" y="1660391"/>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5846708" y="1639492"/>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6025955" y="1769845"/>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2228591" y="1789197"/>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004;p58">
            <a:extLst>
              <a:ext uri="{FF2B5EF4-FFF2-40B4-BE49-F238E27FC236}">
                <a16:creationId xmlns:a16="http://schemas.microsoft.com/office/drawing/2014/main" id="{963FF447-14DD-117D-3E10-42A012BA1FE3}"/>
              </a:ext>
            </a:extLst>
          </p:cNvPr>
          <p:cNvSpPr txBox="1">
            <a:spLocks/>
          </p:cNvSpPr>
          <p:nvPr/>
        </p:nvSpPr>
        <p:spPr>
          <a:xfrm>
            <a:off x="5261765" y="2421610"/>
            <a:ext cx="1788491" cy="4968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dirty="0" err="1"/>
              <a:t>DataProc</a:t>
            </a:r>
            <a:endParaRPr lang="pt-PT" sz="1400" dirty="0"/>
          </a:p>
        </p:txBody>
      </p:sp>
      <p:sp>
        <p:nvSpPr>
          <p:cNvPr id="3" name="Google Shape;2005;p58">
            <a:extLst>
              <a:ext uri="{FF2B5EF4-FFF2-40B4-BE49-F238E27FC236}">
                <a16:creationId xmlns:a16="http://schemas.microsoft.com/office/drawing/2014/main" id="{80876871-58C4-6A9E-1CAC-F9D66E90C153}"/>
              </a:ext>
            </a:extLst>
          </p:cNvPr>
          <p:cNvSpPr txBox="1">
            <a:spLocks/>
          </p:cNvSpPr>
          <p:nvPr/>
        </p:nvSpPr>
        <p:spPr>
          <a:xfrm>
            <a:off x="995833" y="3180689"/>
            <a:ext cx="3113712"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Unfortunatlly</a:t>
            </a:r>
            <a:r>
              <a:rPr lang="pt-PT" sz="1200" dirty="0">
                <a:solidFill>
                  <a:schemeClr val="bg1"/>
                </a:solidFill>
                <a:latin typeface="AdvGulliv"/>
              </a:rPr>
              <a:t> </a:t>
            </a:r>
            <a:r>
              <a:rPr lang="pt-PT" sz="1200" dirty="0" err="1">
                <a:solidFill>
                  <a:schemeClr val="bg1"/>
                </a:solidFill>
                <a:latin typeface="AdvGulliv"/>
              </a:rPr>
              <a:t>Spark</a:t>
            </a:r>
            <a:r>
              <a:rPr lang="pt-PT" sz="1200" dirty="0">
                <a:solidFill>
                  <a:schemeClr val="bg1"/>
                </a:solidFill>
                <a:latin typeface="AdvGulliv"/>
              </a:rPr>
              <a:t> </a:t>
            </a:r>
            <a:r>
              <a:rPr lang="pt-PT" sz="1200" dirty="0" err="1">
                <a:solidFill>
                  <a:schemeClr val="bg1"/>
                </a:solidFill>
                <a:latin typeface="AdvGulliv"/>
              </a:rPr>
              <a:t>doesn’t</a:t>
            </a:r>
            <a:r>
              <a:rPr lang="pt-PT" sz="1200" dirty="0">
                <a:solidFill>
                  <a:schemeClr val="bg1"/>
                </a:solidFill>
                <a:latin typeface="AdvGulliv"/>
              </a:rPr>
              <a:t> </a:t>
            </a:r>
            <a:r>
              <a:rPr lang="pt-PT" sz="1200" dirty="0" err="1">
                <a:solidFill>
                  <a:schemeClr val="bg1"/>
                </a:solidFill>
                <a:latin typeface="AdvGulliv"/>
              </a:rPr>
              <a:t>support</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implementation</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several</a:t>
            </a:r>
            <a:r>
              <a:rPr lang="pt-PT" sz="1200" dirty="0">
                <a:solidFill>
                  <a:schemeClr val="bg1"/>
                </a:solidFill>
                <a:latin typeface="AdvGulliv"/>
              </a:rPr>
              <a:t> </a:t>
            </a:r>
            <a:r>
              <a:rPr lang="pt-PT" sz="1200" dirty="0" err="1">
                <a:solidFill>
                  <a:schemeClr val="bg1"/>
                </a:solidFill>
                <a:latin typeface="AdvGulliv"/>
              </a:rPr>
              <a:t>models</a:t>
            </a:r>
            <a:r>
              <a:rPr lang="pt-PT" sz="1200" dirty="0">
                <a:solidFill>
                  <a:schemeClr val="bg1"/>
                </a:solidFill>
                <a:latin typeface="AdvGulliv"/>
              </a:rPr>
              <a:t> </a:t>
            </a:r>
            <a:r>
              <a:rPr lang="pt-PT" sz="1200" dirty="0" err="1">
                <a:solidFill>
                  <a:schemeClr val="bg1"/>
                </a:solidFill>
                <a:latin typeface="AdvGulliv"/>
              </a:rPr>
              <a:t>incluiding</a:t>
            </a:r>
            <a:r>
              <a:rPr lang="pt-PT" sz="1200" dirty="0">
                <a:solidFill>
                  <a:schemeClr val="bg1"/>
                </a:solidFill>
                <a:latin typeface="AdvGulliv"/>
              </a:rPr>
              <a:t> CNN </a:t>
            </a:r>
            <a:r>
              <a:rPr lang="pt-PT" sz="1200" dirty="0" err="1">
                <a:solidFill>
                  <a:schemeClr val="bg1"/>
                </a:solidFill>
                <a:latin typeface="AdvGulliv"/>
              </a:rPr>
              <a:t>and</a:t>
            </a:r>
            <a:r>
              <a:rPr lang="pt-PT" sz="1200" dirty="0">
                <a:solidFill>
                  <a:schemeClr val="bg1"/>
                </a:solidFill>
                <a:latin typeface="AdvGulliv"/>
              </a:rPr>
              <a:t> RNN. </a:t>
            </a:r>
            <a:r>
              <a:rPr lang="pt-PT" sz="1200" dirty="0" err="1">
                <a:solidFill>
                  <a:schemeClr val="bg1"/>
                </a:solidFill>
                <a:latin typeface="AdvGulliv"/>
              </a:rPr>
              <a:t>This</a:t>
            </a:r>
            <a:r>
              <a:rPr lang="pt-PT" sz="1200" dirty="0">
                <a:solidFill>
                  <a:schemeClr val="bg1"/>
                </a:solidFill>
                <a:latin typeface="AdvGulliv"/>
              </a:rPr>
              <a:t> </a:t>
            </a:r>
            <a:r>
              <a:rPr lang="pt-PT" sz="1200" dirty="0" err="1">
                <a:solidFill>
                  <a:schemeClr val="bg1"/>
                </a:solidFill>
                <a:latin typeface="AdvGulliv"/>
              </a:rPr>
              <a:t>two</a:t>
            </a:r>
            <a:r>
              <a:rPr lang="pt-PT" sz="1200" dirty="0">
                <a:solidFill>
                  <a:schemeClr val="bg1"/>
                </a:solidFill>
                <a:latin typeface="AdvGulliv"/>
              </a:rPr>
              <a:t> </a:t>
            </a:r>
            <a:r>
              <a:rPr lang="pt-PT" sz="1200" dirty="0" err="1">
                <a:solidFill>
                  <a:schemeClr val="bg1"/>
                </a:solidFill>
                <a:latin typeface="AdvGulliv"/>
              </a:rPr>
              <a:t>models</a:t>
            </a:r>
            <a:r>
              <a:rPr lang="pt-PT" sz="1200" dirty="0">
                <a:solidFill>
                  <a:schemeClr val="bg1"/>
                </a:solidFill>
                <a:latin typeface="AdvGulliv"/>
              </a:rPr>
              <a:t> </a:t>
            </a:r>
            <a:r>
              <a:rPr lang="pt-PT" sz="1200" dirty="0" err="1">
                <a:solidFill>
                  <a:schemeClr val="bg1"/>
                </a:solidFill>
                <a:latin typeface="AdvGulliv"/>
              </a:rPr>
              <a:t>often</a:t>
            </a:r>
            <a:r>
              <a:rPr lang="pt-PT" sz="1200" dirty="0">
                <a:solidFill>
                  <a:schemeClr val="bg1"/>
                </a:solidFill>
                <a:latin typeface="AdvGulliv"/>
              </a:rPr>
              <a:t> </a:t>
            </a:r>
            <a:r>
              <a:rPr lang="pt-PT" sz="1200" dirty="0" err="1">
                <a:solidFill>
                  <a:schemeClr val="bg1"/>
                </a:solidFill>
                <a:latin typeface="AdvGulliv"/>
              </a:rPr>
              <a:t>require</a:t>
            </a:r>
            <a:r>
              <a:rPr lang="pt-PT" sz="1200" dirty="0">
                <a:solidFill>
                  <a:schemeClr val="bg1"/>
                </a:solidFill>
                <a:latin typeface="AdvGulliv"/>
              </a:rPr>
              <a:t> </a:t>
            </a:r>
            <a:r>
              <a:rPr lang="pt-PT" sz="1200" dirty="0" err="1">
                <a:solidFill>
                  <a:schemeClr val="bg1"/>
                </a:solidFill>
                <a:latin typeface="AdvGulliv"/>
              </a:rPr>
              <a:t>significant</a:t>
            </a:r>
            <a:r>
              <a:rPr lang="pt-PT" sz="1200" dirty="0">
                <a:solidFill>
                  <a:schemeClr val="bg1"/>
                </a:solidFill>
                <a:latin typeface="AdvGulliv"/>
              </a:rPr>
              <a:t> </a:t>
            </a:r>
            <a:r>
              <a:rPr lang="pt-PT" sz="1200" dirty="0" err="1">
                <a:solidFill>
                  <a:schemeClr val="bg1"/>
                </a:solidFill>
                <a:latin typeface="AdvGulliv"/>
              </a:rPr>
              <a:t>amounts</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memory</a:t>
            </a:r>
            <a:r>
              <a:rPr lang="pt-PT" sz="1200" dirty="0">
                <a:solidFill>
                  <a:schemeClr val="bg1"/>
                </a:solidFill>
                <a:latin typeface="AdvGulliv"/>
              </a:rPr>
              <a:t>. </a:t>
            </a:r>
            <a:r>
              <a:rPr lang="pt-PT" sz="1200" dirty="0" err="1">
                <a:solidFill>
                  <a:schemeClr val="bg1"/>
                </a:solidFill>
                <a:latin typeface="AdvGulliv"/>
              </a:rPr>
              <a:t>Besides</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a:t>
            </a:r>
            <a:r>
              <a:rPr lang="pt-PT" sz="1200" dirty="0" err="1">
                <a:solidFill>
                  <a:schemeClr val="bg1"/>
                </a:solidFill>
                <a:latin typeface="AdvGulliv"/>
              </a:rPr>
              <a:t>while</a:t>
            </a:r>
            <a:r>
              <a:rPr lang="pt-PT" sz="1200" dirty="0">
                <a:solidFill>
                  <a:schemeClr val="bg1"/>
                </a:solidFill>
                <a:latin typeface="AdvGulliv"/>
              </a:rPr>
              <a:t> </a:t>
            </a:r>
            <a:r>
              <a:rPr lang="pt-PT" sz="1200" dirty="0" err="1">
                <a:solidFill>
                  <a:schemeClr val="bg1"/>
                </a:solidFill>
                <a:latin typeface="AdvGulliv"/>
              </a:rPr>
              <a:t>Spark</a:t>
            </a:r>
            <a:r>
              <a:rPr lang="pt-PT" sz="1200" dirty="0">
                <a:solidFill>
                  <a:schemeClr val="bg1"/>
                </a:solidFill>
                <a:latin typeface="AdvGulliv"/>
              </a:rPr>
              <a:t> </a:t>
            </a:r>
            <a:r>
              <a:rPr lang="pt-PT" sz="1200" dirty="0" err="1">
                <a:solidFill>
                  <a:schemeClr val="bg1"/>
                </a:solidFill>
                <a:latin typeface="AdvGulliv"/>
              </a:rPr>
              <a:t>supports</a:t>
            </a:r>
            <a:r>
              <a:rPr lang="pt-PT" sz="1200" dirty="0">
                <a:solidFill>
                  <a:schemeClr val="bg1"/>
                </a:solidFill>
                <a:latin typeface="AdvGulliv"/>
              </a:rPr>
              <a:t> </a:t>
            </a:r>
            <a:r>
              <a:rPr lang="pt-PT" sz="1200" dirty="0" err="1">
                <a:solidFill>
                  <a:schemeClr val="bg1"/>
                </a:solidFill>
                <a:latin typeface="AdvGulliv"/>
              </a:rPr>
              <a:t>parallelism</a:t>
            </a:r>
            <a:r>
              <a:rPr lang="pt-PT" sz="1200" dirty="0">
                <a:solidFill>
                  <a:schemeClr val="bg1"/>
                </a:solidFill>
                <a:latin typeface="AdvGulliv"/>
              </a:rPr>
              <a:t> </a:t>
            </a:r>
            <a:r>
              <a:rPr lang="pt-PT" sz="1200" dirty="0" err="1">
                <a:solidFill>
                  <a:schemeClr val="bg1"/>
                </a:solidFill>
                <a:latin typeface="AdvGulliv"/>
              </a:rPr>
              <a:t>at</a:t>
            </a:r>
            <a:r>
              <a:rPr lang="pt-PT" sz="1200" dirty="0">
                <a:solidFill>
                  <a:schemeClr val="bg1"/>
                </a:solidFill>
                <a:latin typeface="AdvGulliv"/>
              </a:rPr>
              <a:t> a </a:t>
            </a:r>
            <a:r>
              <a:rPr lang="pt-PT" sz="1200" dirty="0" err="1">
                <a:solidFill>
                  <a:schemeClr val="bg1"/>
                </a:solidFill>
                <a:latin typeface="AdvGulliv"/>
              </a:rPr>
              <a:t>higher</a:t>
            </a:r>
            <a:r>
              <a:rPr lang="pt-PT" sz="1200" dirty="0">
                <a:solidFill>
                  <a:schemeClr val="bg1"/>
                </a:solidFill>
                <a:latin typeface="AdvGulliv"/>
              </a:rPr>
              <a:t> </a:t>
            </a:r>
            <a:r>
              <a:rPr lang="pt-PT" sz="1200" dirty="0" err="1">
                <a:solidFill>
                  <a:schemeClr val="bg1"/>
                </a:solidFill>
                <a:latin typeface="AdvGulliv"/>
              </a:rPr>
              <a:t>level</a:t>
            </a:r>
            <a:r>
              <a:rPr lang="pt-PT" sz="1200" dirty="0">
                <a:solidFill>
                  <a:schemeClr val="bg1"/>
                </a:solidFill>
                <a:latin typeface="AdvGulliv"/>
              </a:rPr>
              <a:t>, </a:t>
            </a:r>
            <a:r>
              <a:rPr lang="pt-PT" sz="1200" dirty="0" err="1">
                <a:solidFill>
                  <a:schemeClr val="bg1"/>
                </a:solidFill>
                <a:latin typeface="AdvGulliv"/>
              </a:rPr>
              <a:t>it</a:t>
            </a:r>
            <a:r>
              <a:rPr lang="pt-PT" sz="1200" dirty="0">
                <a:solidFill>
                  <a:schemeClr val="bg1"/>
                </a:solidFill>
                <a:latin typeface="AdvGulliv"/>
              </a:rPr>
              <a:t> </a:t>
            </a:r>
            <a:r>
              <a:rPr lang="pt-PT" sz="1200" dirty="0" err="1">
                <a:solidFill>
                  <a:schemeClr val="bg1"/>
                </a:solidFill>
                <a:latin typeface="AdvGulliv"/>
              </a:rPr>
              <a:t>may</a:t>
            </a:r>
            <a:r>
              <a:rPr lang="pt-PT" sz="1200" dirty="0">
                <a:solidFill>
                  <a:schemeClr val="bg1"/>
                </a:solidFill>
                <a:latin typeface="AdvGulliv"/>
              </a:rPr>
              <a:t> </a:t>
            </a:r>
            <a:r>
              <a:rPr lang="pt-PT" sz="1200" dirty="0" err="1">
                <a:solidFill>
                  <a:schemeClr val="bg1"/>
                </a:solidFill>
                <a:latin typeface="AdvGulliv"/>
              </a:rPr>
              <a:t>not</a:t>
            </a:r>
            <a:r>
              <a:rPr lang="pt-PT" sz="1200" dirty="0">
                <a:solidFill>
                  <a:schemeClr val="bg1"/>
                </a:solidFill>
                <a:latin typeface="AdvGulliv"/>
              </a:rPr>
              <a:t> </a:t>
            </a:r>
            <a:r>
              <a:rPr lang="pt-PT" sz="1200" dirty="0" err="1">
                <a:solidFill>
                  <a:schemeClr val="bg1"/>
                </a:solidFill>
                <a:latin typeface="AdvGulliv"/>
              </a:rPr>
              <a:t>fully</a:t>
            </a:r>
            <a:r>
              <a:rPr lang="pt-PT" sz="1200" dirty="0">
                <a:solidFill>
                  <a:schemeClr val="bg1"/>
                </a:solidFill>
                <a:latin typeface="AdvGulliv"/>
              </a:rPr>
              <a:t> </a:t>
            </a:r>
            <a:r>
              <a:rPr lang="pt-PT" sz="1200" dirty="0" err="1">
                <a:solidFill>
                  <a:schemeClr val="bg1"/>
                </a:solidFill>
                <a:latin typeface="AdvGulliv"/>
              </a:rPr>
              <a:t>exploit</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parallelism</a:t>
            </a:r>
            <a:r>
              <a:rPr lang="pt-PT" sz="1200" dirty="0">
                <a:solidFill>
                  <a:schemeClr val="bg1"/>
                </a:solidFill>
                <a:latin typeface="AdvGulliv"/>
              </a:rPr>
              <a:t> </a:t>
            </a:r>
            <a:r>
              <a:rPr lang="pt-PT" sz="1200" dirty="0" err="1">
                <a:solidFill>
                  <a:schemeClr val="bg1"/>
                </a:solidFill>
                <a:latin typeface="AdvGulliv"/>
              </a:rPr>
              <a:t>potential</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deep</a:t>
            </a:r>
            <a:r>
              <a:rPr lang="pt-PT" sz="1200" dirty="0">
                <a:solidFill>
                  <a:schemeClr val="bg1"/>
                </a:solidFill>
                <a:latin typeface="AdvGulliv"/>
              </a:rPr>
              <a:t> </a:t>
            </a:r>
            <a:r>
              <a:rPr lang="pt-PT" sz="1200" dirty="0" err="1">
                <a:solidFill>
                  <a:schemeClr val="bg1"/>
                </a:solidFill>
                <a:latin typeface="AdvGulliv"/>
              </a:rPr>
              <a:t>learning</a:t>
            </a:r>
            <a:r>
              <a:rPr lang="pt-PT" sz="1200" dirty="0">
                <a:solidFill>
                  <a:schemeClr val="bg1"/>
                </a:solidFill>
                <a:latin typeface="AdvGulliv"/>
              </a:rPr>
              <a:t> </a:t>
            </a:r>
            <a:r>
              <a:rPr lang="pt-PT" sz="1200" dirty="0" err="1">
                <a:solidFill>
                  <a:schemeClr val="bg1"/>
                </a:solidFill>
                <a:latin typeface="AdvGulliv"/>
              </a:rPr>
              <a:t>models</a:t>
            </a:r>
            <a:r>
              <a:rPr lang="pt-PT" sz="1200" dirty="0">
                <a:solidFill>
                  <a:schemeClr val="bg1"/>
                </a:solidFill>
                <a:latin typeface="AdvGulliv"/>
              </a:rPr>
              <a:t>.</a:t>
            </a:r>
          </a:p>
        </p:txBody>
      </p:sp>
      <p:sp>
        <p:nvSpPr>
          <p:cNvPr id="16" name="Google Shape;2004;p58">
            <a:extLst>
              <a:ext uri="{FF2B5EF4-FFF2-40B4-BE49-F238E27FC236}">
                <a16:creationId xmlns:a16="http://schemas.microsoft.com/office/drawing/2014/main" id="{53261A26-AD08-5DF7-67C0-FBB40C6C534D}"/>
              </a:ext>
            </a:extLst>
          </p:cNvPr>
          <p:cNvSpPr txBox="1">
            <a:spLocks/>
          </p:cNvSpPr>
          <p:nvPr/>
        </p:nvSpPr>
        <p:spPr>
          <a:xfrm>
            <a:off x="1593416" y="2452663"/>
            <a:ext cx="1788491" cy="4968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dirty="0" err="1"/>
              <a:t>Modelling</a:t>
            </a:r>
            <a:endParaRPr lang="pt-PT" sz="1400" dirty="0"/>
          </a:p>
        </p:txBody>
      </p:sp>
      <p:sp>
        <p:nvSpPr>
          <p:cNvPr id="18" name="Google Shape;2005;p58">
            <a:extLst>
              <a:ext uri="{FF2B5EF4-FFF2-40B4-BE49-F238E27FC236}">
                <a16:creationId xmlns:a16="http://schemas.microsoft.com/office/drawing/2014/main" id="{CAAEEF11-0C44-134D-3E09-EDA2163967D3}"/>
              </a:ext>
            </a:extLst>
          </p:cNvPr>
          <p:cNvSpPr txBox="1">
            <a:spLocks/>
          </p:cNvSpPr>
          <p:nvPr/>
        </p:nvSpPr>
        <p:spPr>
          <a:xfrm>
            <a:off x="4455831" y="3189201"/>
            <a:ext cx="3500500"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Due</a:t>
            </a:r>
            <a:r>
              <a:rPr lang="pt-PT" sz="1200" dirty="0">
                <a:solidFill>
                  <a:schemeClr val="bg1"/>
                </a:solidFill>
                <a:latin typeface="AdvGulliv"/>
              </a:rPr>
              <a:t> to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limitation</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our</a:t>
            </a:r>
            <a:r>
              <a:rPr lang="pt-PT" sz="1200" dirty="0">
                <a:solidFill>
                  <a:schemeClr val="bg1"/>
                </a:solidFill>
                <a:latin typeface="AdvGulliv"/>
              </a:rPr>
              <a:t> </a:t>
            </a:r>
            <a:r>
              <a:rPr lang="pt-PT" sz="1200" dirty="0" err="1">
                <a:solidFill>
                  <a:schemeClr val="bg1"/>
                </a:solidFill>
                <a:latin typeface="AdvGulliv"/>
              </a:rPr>
              <a:t>resources</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google </a:t>
            </a:r>
            <a:r>
              <a:rPr lang="pt-PT" sz="1200" dirty="0" err="1">
                <a:solidFill>
                  <a:schemeClr val="bg1"/>
                </a:solidFill>
                <a:latin typeface="AdvGulliv"/>
              </a:rPr>
              <a:t>cloud</a:t>
            </a:r>
            <a:r>
              <a:rPr lang="pt-PT" sz="1200" dirty="0">
                <a:solidFill>
                  <a:schemeClr val="bg1"/>
                </a:solidFill>
                <a:latin typeface="AdvGulliv"/>
              </a:rPr>
              <a:t> </a:t>
            </a:r>
            <a:r>
              <a:rPr lang="pt-PT" sz="1200" dirty="0" err="1">
                <a:solidFill>
                  <a:schemeClr val="bg1"/>
                </a:solidFill>
                <a:latin typeface="AdvGulliv"/>
              </a:rPr>
              <a:t>we</a:t>
            </a:r>
            <a:r>
              <a:rPr lang="pt-PT" sz="1200" dirty="0">
                <a:solidFill>
                  <a:schemeClr val="bg1"/>
                </a:solidFill>
                <a:latin typeface="AdvGulliv"/>
              </a:rPr>
              <a:t> </a:t>
            </a:r>
            <a:r>
              <a:rPr lang="pt-PT" sz="1200" dirty="0" err="1">
                <a:solidFill>
                  <a:schemeClr val="bg1"/>
                </a:solidFill>
                <a:latin typeface="AdvGulliv"/>
              </a:rPr>
              <a:t>could</a:t>
            </a:r>
            <a:r>
              <a:rPr lang="pt-PT" sz="1200" dirty="0">
                <a:solidFill>
                  <a:schemeClr val="bg1"/>
                </a:solidFill>
                <a:latin typeface="AdvGulliv"/>
              </a:rPr>
              <a:t> </a:t>
            </a:r>
            <a:r>
              <a:rPr lang="pt-PT" sz="1200" dirty="0" err="1">
                <a:solidFill>
                  <a:schemeClr val="bg1"/>
                </a:solidFill>
                <a:latin typeface="AdvGulliv"/>
              </a:rPr>
              <a:t>only</a:t>
            </a:r>
            <a:r>
              <a:rPr lang="pt-PT" sz="1200" dirty="0">
                <a:solidFill>
                  <a:schemeClr val="bg1"/>
                </a:solidFill>
                <a:latin typeface="AdvGulliv"/>
              </a:rPr>
              <a:t> </a:t>
            </a:r>
            <a:r>
              <a:rPr lang="pt-PT" sz="1200" dirty="0" err="1">
                <a:solidFill>
                  <a:schemeClr val="bg1"/>
                </a:solidFill>
                <a:latin typeface="AdvGulliv"/>
              </a:rPr>
              <a:t>run</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code</a:t>
            </a:r>
            <a:r>
              <a:rPr lang="pt-PT" sz="1200" dirty="0">
                <a:solidFill>
                  <a:schemeClr val="bg1"/>
                </a:solidFill>
                <a:latin typeface="AdvGulliv"/>
              </a:rPr>
              <a:t> for N2(</a:t>
            </a:r>
            <a:r>
              <a:rPr lang="pt-PT" sz="1200" dirty="0" err="1">
                <a:solidFill>
                  <a:schemeClr val="bg1"/>
                </a:solidFill>
                <a:latin typeface="AdvGulliv"/>
              </a:rPr>
              <a:t>Machine</a:t>
            </a:r>
            <a:r>
              <a:rPr lang="pt-PT" sz="1200" dirty="0">
                <a:solidFill>
                  <a:schemeClr val="bg1"/>
                </a:solidFill>
                <a:latin typeface="AdvGulliv"/>
              </a:rPr>
              <a:t> </a:t>
            </a:r>
            <a:r>
              <a:rPr lang="pt-PT" sz="1200" dirty="0" err="1">
                <a:solidFill>
                  <a:schemeClr val="bg1"/>
                </a:solidFill>
                <a:latin typeface="AdvGulliv"/>
              </a:rPr>
              <a:t>Type</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1 master </a:t>
            </a:r>
            <a:r>
              <a:rPr lang="pt-PT" sz="1200" dirty="0" err="1">
                <a:solidFill>
                  <a:schemeClr val="bg1"/>
                </a:solidFill>
                <a:latin typeface="AdvGulliv"/>
              </a:rPr>
              <a:t>and</a:t>
            </a:r>
            <a:r>
              <a:rPr lang="pt-PT" sz="1200" dirty="0">
                <a:solidFill>
                  <a:schemeClr val="bg1"/>
                </a:solidFill>
                <a:latin typeface="AdvGulliv"/>
              </a:rPr>
              <a:t> 2 </a:t>
            </a:r>
            <a:r>
              <a:rPr lang="pt-PT" sz="1200" dirty="0" err="1">
                <a:solidFill>
                  <a:schemeClr val="bg1"/>
                </a:solidFill>
                <a:latin typeface="AdvGulliv"/>
              </a:rPr>
              <a:t>workers</a:t>
            </a:r>
            <a:r>
              <a:rPr lang="pt-PT" sz="1200" dirty="0">
                <a:solidFill>
                  <a:schemeClr val="bg1"/>
                </a:solidFill>
                <a:latin typeface="AdvGulliv"/>
              </a:rPr>
              <a:t> nodes. </a:t>
            </a:r>
            <a:r>
              <a:rPr lang="pt-PT" sz="1200" dirty="0" err="1">
                <a:solidFill>
                  <a:schemeClr val="bg1"/>
                </a:solidFill>
                <a:latin typeface="AdvGulliv"/>
              </a:rPr>
              <a:t>When</a:t>
            </a:r>
            <a:r>
              <a:rPr lang="pt-PT" sz="1200" dirty="0">
                <a:solidFill>
                  <a:schemeClr val="bg1"/>
                </a:solidFill>
                <a:latin typeface="AdvGulliv"/>
              </a:rPr>
              <a:t> </a:t>
            </a:r>
            <a:r>
              <a:rPr lang="pt-PT" sz="1200" dirty="0" err="1">
                <a:solidFill>
                  <a:schemeClr val="bg1"/>
                </a:solidFill>
                <a:latin typeface="AdvGulliv"/>
              </a:rPr>
              <a:t>trying</a:t>
            </a:r>
            <a:r>
              <a:rPr lang="pt-PT" sz="1200" dirty="0">
                <a:solidFill>
                  <a:schemeClr val="bg1"/>
                </a:solidFill>
                <a:latin typeface="AdvGulliv"/>
              </a:rPr>
              <a:t> to define a </a:t>
            </a:r>
            <a:r>
              <a:rPr lang="pt-PT" sz="1200" dirty="0" err="1">
                <a:solidFill>
                  <a:schemeClr val="bg1"/>
                </a:solidFill>
                <a:latin typeface="AdvGulliv"/>
              </a:rPr>
              <a:t>new</a:t>
            </a:r>
            <a:r>
              <a:rPr lang="pt-PT" sz="1200" dirty="0">
                <a:solidFill>
                  <a:schemeClr val="bg1"/>
                </a:solidFill>
                <a:latin typeface="AdvGulliv"/>
              </a:rPr>
              <a:t> cluster for N2 </a:t>
            </a:r>
            <a:r>
              <a:rPr lang="pt-PT" sz="1200" dirty="0" err="1">
                <a:solidFill>
                  <a:schemeClr val="bg1"/>
                </a:solidFill>
                <a:latin typeface="AdvGulliv"/>
              </a:rPr>
              <a:t>with</a:t>
            </a:r>
            <a:r>
              <a:rPr lang="pt-PT" sz="1200" dirty="0">
                <a:solidFill>
                  <a:schemeClr val="bg1"/>
                </a:solidFill>
                <a:latin typeface="AdvGulliv"/>
              </a:rPr>
              <a:t> </a:t>
            </a:r>
            <a:r>
              <a:rPr lang="pt-PT" sz="1200" dirty="0" err="1">
                <a:solidFill>
                  <a:schemeClr val="bg1"/>
                </a:solidFill>
                <a:latin typeface="AdvGulliv"/>
              </a:rPr>
              <a:t>different</a:t>
            </a:r>
            <a:r>
              <a:rPr lang="pt-PT" sz="1200" dirty="0">
                <a:solidFill>
                  <a:schemeClr val="bg1"/>
                </a:solidFill>
                <a:latin typeface="AdvGulliv"/>
              </a:rPr>
              <a:t> </a:t>
            </a:r>
            <a:r>
              <a:rPr lang="pt-PT" sz="1200" dirty="0" err="1">
                <a:solidFill>
                  <a:schemeClr val="bg1"/>
                </a:solidFill>
                <a:latin typeface="AdvGulliv"/>
              </a:rPr>
              <a:t>configuration</a:t>
            </a:r>
            <a:r>
              <a:rPr lang="pt-PT" sz="1200" dirty="0">
                <a:solidFill>
                  <a:schemeClr val="bg1"/>
                </a:solidFill>
                <a:latin typeface="AdvGulliv"/>
              </a:rPr>
              <a:t> </a:t>
            </a:r>
            <a:r>
              <a:rPr lang="pt-PT" sz="1200" dirty="0" err="1">
                <a:solidFill>
                  <a:schemeClr val="bg1"/>
                </a:solidFill>
                <a:latin typeface="AdvGulliv"/>
              </a:rPr>
              <a:t>it</a:t>
            </a:r>
            <a:r>
              <a:rPr lang="pt-PT" sz="1200" dirty="0">
                <a:solidFill>
                  <a:schemeClr val="bg1"/>
                </a:solidFill>
                <a:latin typeface="AdvGulliv"/>
              </a:rPr>
              <a:t> </a:t>
            </a:r>
            <a:r>
              <a:rPr lang="pt-PT" sz="1200" dirty="0" err="1">
                <a:solidFill>
                  <a:schemeClr val="bg1"/>
                </a:solidFill>
                <a:latin typeface="AdvGulliv"/>
              </a:rPr>
              <a:t>didn’t</a:t>
            </a:r>
            <a:r>
              <a:rPr lang="pt-PT" sz="1200" dirty="0">
                <a:solidFill>
                  <a:schemeClr val="bg1"/>
                </a:solidFill>
                <a:latin typeface="AdvGulliv"/>
              </a:rPr>
              <a:t> </a:t>
            </a:r>
            <a:r>
              <a:rPr lang="pt-PT" sz="1200" dirty="0" err="1">
                <a:solidFill>
                  <a:schemeClr val="bg1"/>
                </a:solidFill>
                <a:latin typeface="AdvGulliv"/>
              </a:rPr>
              <a:t>allow</a:t>
            </a:r>
            <a:r>
              <a:rPr lang="pt-PT" sz="1200" dirty="0">
                <a:solidFill>
                  <a:schemeClr val="bg1"/>
                </a:solidFill>
                <a:latin typeface="AdvGulliv"/>
              </a:rPr>
              <a:t>. </a:t>
            </a:r>
            <a:r>
              <a:rPr lang="pt-PT" sz="1200" dirty="0" err="1">
                <a:solidFill>
                  <a:schemeClr val="bg1"/>
                </a:solidFill>
                <a:latin typeface="AdvGulliv"/>
              </a:rPr>
              <a:t>We</a:t>
            </a:r>
            <a:r>
              <a:rPr lang="pt-PT" sz="1200" dirty="0">
                <a:solidFill>
                  <a:schemeClr val="bg1"/>
                </a:solidFill>
                <a:latin typeface="AdvGulliv"/>
              </a:rPr>
              <a:t> </a:t>
            </a:r>
            <a:r>
              <a:rPr lang="pt-PT" sz="1200" dirty="0" err="1">
                <a:solidFill>
                  <a:schemeClr val="bg1"/>
                </a:solidFill>
                <a:latin typeface="AdvGulliv"/>
              </a:rPr>
              <a:t>could</a:t>
            </a:r>
            <a:r>
              <a:rPr lang="pt-PT" sz="1200" dirty="0">
                <a:solidFill>
                  <a:schemeClr val="bg1"/>
                </a:solidFill>
                <a:latin typeface="AdvGulliv"/>
              </a:rPr>
              <a:t> </a:t>
            </a:r>
            <a:r>
              <a:rPr lang="pt-PT" sz="1200" dirty="0" err="1">
                <a:solidFill>
                  <a:schemeClr val="bg1"/>
                </a:solidFill>
                <a:latin typeface="AdvGulliv"/>
              </a:rPr>
              <a:t>only</a:t>
            </a:r>
            <a:r>
              <a:rPr lang="pt-PT" sz="1200" dirty="0">
                <a:solidFill>
                  <a:schemeClr val="bg1"/>
                </a:solidFill>
                <a:latin typeface="AdvGulliv"/>
              </a:rPr>
              <a:t> </a:t>
            </a:r>
            <a:r>
              <a:rPr lang="pt-PT" sz="1200" dirty="0" err="1">
                <a:solidFill>
                  <a:schemeClr val="bg1"/>
                </a:solidFill>
                <a:latin typeface="AdvGulliv"/>
              </a:rPr>
              <a:t>run</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3 </a:t>
            </a:r>
            <a:r>
              <a:rPr lang="pt-PT" sz="1200" dirty="0" err="1">
                <a:solidFill>
                  <a:schemeClr val="bg1"/>
                </a:solidFill>
                <a:latin typeface="AdvGulliv"/>
              </a:rPr>
              <a:t>working</a:t>
            </a:r>
            <a:r>
              <a:rPr lang="pt-PT" sz="1200" dirty="0">
                <a:solidFill>
                  <a:schemeClr val="bg1"/>
                </a:solidFill>
                <a:latin typeface="AdvGulliv"/>
              </a:rPr>
              <a:t> nodes for N1.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Google Shape;259;p47">
            <a:extLst>
              <a:ext uri="{FF2B5EF4-FFF2-40B4-BE49-F238E27FC236}">
                <a16:creationId xmlns:a16="http://schemas.microsoft.com/office/drawing/2014/main" id="{7C89FD20-F625-DFCE-51B3-F69AA7B41674}"/>
              </a:ext>
            </a:extLst>
          </p:cNvPr>
          <p:cNvSpPr txBox="1">
            <a:spLocks/>
          </p:cNvSpPr>
          <p:nvPr/>
        </p:nvSpPr>
        <p:spPr>
          <a:xfrm>
            <a:off x="5143816" y="276983"/>
            <a:ext cx="2718232" cy="4090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2800" b="1" dirty="0" err="1">
                <a:solidFill>
                  <a:schemeClr val="bg1"/>
                </a:solidFill>
              </a:rPr>
              <a:t>Thank</a:t>
            </a:r>
            <a:r>
              <a:rPr lang="pt-PT" sz="2800" b="1" dirty="0">
                <a:solidFill>
                  <a:schemeClr val="bg1"/>
                </a:solidFill>
              </a:rPr>
              <a:t> YOU!</a:t>
            </a:r>
            <a:br>
              <a:rPr lang="pt-PT" sz="2800" b="1" dirty="0">
                <a:solidFill>
                  <a:schemeClr val="bg1"/>
                </a:solidFill>
              </a:rPr>
            </a:br>
            <a:br>
              <a:rPr lang="pt-PT" sz="2800" b="1" dirty="0">
                <a:solidFill>
                  <a:schemeClr val="bg1"/>
                </a:solidFill>
              </a:rPr>
            </a:br>
            <a:r>
              <a:rPr lang="pt-PT" sz="2800" b="1" dirty="0">
                <a:solidFill>
                  <a:schemeClr val="bg1"/>
                </a:solidFill>
              </a:rPr>
              <a:t>Question Time!</a:t>
            </a:r>
          </a:p>
        </p:txBody>
      </p:sp>
      <p:cxnSp>
        <p:nvCxnSpPr>
          <p:cNvPr id="3" name="Google Shape;260;p47">
            <a:extLst>
              <a:ext uri="{FF2B5EF4-FFF2-40B4-BE49-F238E27FC236}">
                <a16:creationId xmlns:a16="http://schemas.microsoft.com/office/drawing/2014/main" id="{9EB7920C-6023-52E7-C043-7902DCCF10A9}"/>
              </a:ext>
            </a:extLst>
          </p:cNvPr>
          <p:cNvCxnSpPr>
            <a:cxnSpLocks/>
          </p:cNvCxnSpPr>
          <p:nvPr/>
        </p:nvCxnSpPr>
        <p:spPr>
          <a:xfrm>
            <a:off x="5248576" y="276983"/>
            <a:ext cx="261347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CaixaDeTexto 4">
            <a:extLst>
              <a:ext uri="{FF2B5EF4-FFF2-40B4-BE49-F238E27FC236}">
                <a16:creationId xmlns:a16="http://schemas.microsoft.com/office/drawing/2014/main" id="{58EE80B2-B705-1E94-0E5F-64D7CF9C0C69}"/>
              </a:ext>
            </a:extLst>
          </p:cNvPr>
          <p:cNvSpPr txBox="1"/>
          <p:nvPr/>
        </p:nvSpPr>
        <p:spPr>
          <a:xfrm>
            <a:off x="5908975" y="4327908"/>
            <a:ext cx="4132491" cy="1077218"/>
          </a:xfrm>
          <a:prstGeom prst="rect">
            <a:avLst/>
          </a:prstGeom>
          <a:noFill/>
        </p:spPr>
        <p:txBody>
          <a:bodyPr wrap="square">
            <a:spAutoFit/>
          </a:bodyPr>
          <a:lstStyle/>
          <a:p>
            <a:pPr algn="l" rtl="0" fontAlgn="base"/>
            <a:r>
              <a:rPr lang="en-US" sz="1200" dirty="0">
                <a:latin typeface="WarnockPro-Regular"/>
              </a:rPr>
              <a:t>Credits :</a:t>
            </a:r>
            <a:br>
              <a:rPr lang="en-US" sz="1200" dirty="0">
                <a:latin typeface="WarnockPro-Regular"/>
              </a:rPr>
            </a:br>
            <a:r>
              <a:rPr lang="en-US" sz="1200" dirty="0">
                <a:latin typeface="WarnockPro-Regular"/>
              </a:rPr>
              <a:t> </a:t>
            </a:r>
            <a:r>
              <a:rPr lang="en-US" sz="1200" b="0" i="0" dirty="0">
                <a:solidFill>
                  <a:srgbClr val="000000"/>
                </a:solidFill>
                <a:effectLst/>
                <a:latin typeface="WarnockPro-Regular"/>
              </a:rPr>
              <a:t>Karim </a:t>
            </a:r>
            <a:r>
              <a:rPr lang="en-US" sz="1200" b="0" i="0" dirty="0" err="1">
                <a:solidFill>
                  <a:srgbClr val="000000"/>
                </a:solidFill>
                <a:effectLst/>
                <a:latin typeface="WarnockPro-Regular"/>
              </a:rPr>
              <a:t>Kousa</a:t>
            </a:r>
            <a:r>
              <a:rPr lang="en-US" sz="1200" dirty="0">
                <a:latin typeface="WarnockPro-Regular"/>
              </a:rPr>
              <a:t> | Silvia Tavares| </a:t>
            </a:r>
            <a:r>
              <a:rPr lang="en-US" sz="1200" b="0" i="0" dirty="0">
                <a:solidFill>
                  <a:srgbClr val="000000"/>
                </a:solidFill>
                <a:effectLst/>
                <a:latin typeface="WarnockPro-Regular"/>
              </a:rPr>
              <a:t>Juliana Machado </a:t>
            </a:r>
            <a:br>
              <a:rPr lang="en-US" sz="1200" b="0" i="0" dirty="0">
                <a:solidFill>
                  <a:srgbClr val="000000"/>
                </a:solidFill>
                <a:effectLst/>
                <a:latin typeface="WarnockPro-Regular"/>
              </a:rPr>
            </a:br>
            <a:r>
              <a:rPr lang="en-US" sz="1200" b="0" i="0" dirty="0">
                <a:solidFill>
                  <a:srgbClr val="000000"/>
                </a:solidFill>
                <a:effectLst/>
                <a:latin typeface="WarnockPro-Regular"/>
              </a:rPr>
              <a:t> </a:t>
            </a:r>
            <a:r>
              <a:rPr lang="en-US" sz="1200" dirty="0">
                <a:latin typeface="WarnockPro-Regular"/>
              </a:rPr>
              <a:t>Matheus </a:t>
            </a:r>
            <a:r>
              <a:rPr lang="en-US" sz="1200" dirty="0" err="1">
                <a:latin typeface="WarnockPro-Regular"/>
              </a:rPr>
              <a:t>Utino</a:t>
            </a:r>
            <a:r>
              <a:rPr lang="en-US" sz="1200" dirty="0">
                <a:latin typeface="WarnockPro-Regular"/>
              </a:rPr>
              <a:t> |Mohammed Rasa</a:t>
            </a:r>
          </a:p>
          <a:p>
            <a:pPr algn="l" rtl="0" fontAlgn="base"/>
            <a:br>
              <a:rPr lang="en-US" sz="1400" dirty="0">
                <a:latin typeface="WarnockPro-Regular"/>
              </a:rPr>
            </a:br>
            <a:endParaRPr lang="pt-PT" dirty="0"/>
          </a:p>
        </p:txBody>
      </p:sp>
    </p:spTree>
    <p:extLst>
      <p:ext uri="{BB962C8B-B14F-4D97-AF65-F5344CB8AC3E}">
        <p14:creationId xmlns:p14="http://schemas.microsoft.com/office/powerpoint/2010/main" val="1919498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66"/>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Twitter</a:t>
            </a:r>
            <a:endParaRPr dirty="0"/>
          </a:p>
        </p:txBody>
      </p:sp>
      <p:sp>
        <p:nvSpPr>
          <p:cNvPr id="2144" name="Google Shape;2144;p66"/>
          <p:cNvSpPr/>
          <p:nvPr/>
        </p:nvSpPr>
        <p:spPr>
          <a:xfrm>
            <a:off x="1695026" y="1494591"/>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7" name="Google Shape;2147;p6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71;p39">
            <a:extLst>
              <a:ext uri="{FF2B5EF4-FFF2-40B4-BE49-F238E27FC236}">
                <a16:creationId xmlns:a16="http://schemas.microsoft.com/office/drawing/2014/main" id="{23D13D0E-3090-77CF-4FCF-243CD9907AF8}"/>
              </a:ext>
            </a:extLst>
          </p:cNvPr>
          <p:cNvSpPr txBox="1">
            <a:spLocks/>
          </p:cNvSpPr>
          <p:nvPr/>
        </p:nvSpPr>
        <p:spPr>
          <a:xfrm>
            <a:off x="4086119" y="1658575"/>
            <a:ext cx="4081936" cy="30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endParaRPr lang="pt-PT" sz="1100" dirty="0"/>
          </a:p>
          <a:p>
            <a:pPr indent="-301625">
              <a:buClr>
                <a:schemeClr val="accent1"/>
              </a:buClr>
              <a:buSzPts val="1150"/>
              <a:buFont typeface="Arial" panose="020B0604020202020204" pitchFamily="34" charset="0"/>
              <a:buChar char="•"/>
            </a:pPr>
            <a:r>
              <a:rPr lang="pt-PT" sz="1200" dirty="0">
                <a:solidFill>
                  <a:schemeClr val="bg1"/>
                </a:solidFill>
                <a:latin typeface="AdvGulliv"/>
              </a:rPr>
              <a:t>Twitter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an</a:t>
            </a:r>
            <a:r>
              <a:rPr lang="pt-PT" sz="1200" dirty="0">
                <a:solidFill>
                  <a:schemeClr val="bg1"/>
                </a:solidFill>
                <a:latin typeface="AdvGulliv"/>
              </a:rPr>
              <a:t> online social media </a:t>
            </a:r>
            <a:r>
              <a:rPr lang="pt-PT" sz="1200" dirty="0" err="1">
                <a:solidFill>
                  <a:schemeClr val="bg1"/>
                </a:solidFill>
                <a:latin typeface="AdvGulliv"/>
              </a:rPr>
              <a:t>owned</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operated</a:t>
            </a:r>
            <a:r>
              <a:rPr lang="pt-PT" sz="1200" dirty="0">
                <a:solidFill>
                  <a:schemeClr val="bg1"/>
                </a:solidFill>
                <a:latin typeface="AdvGulliv"/>
              </a:rPr>
              <a:t> </a:t>
            </a:r>
            <a:r>
              <a:rPr lang="pt-PT" sz="1200" dirty="0" err="1">
                <a:solidFill>
                  <a:schemeClr val="bg1"/>
                </a:solidFill>
                <a:latin typeface="AdvGulliv"/>
              </a:rPr>
              <a:t>by</a:t>
            </a:r>
            <a:r>
              <a:rPr lang="pt-PT" sz="1200" dirty="0">
                <a:solidFill>
                  <a:schemeClr val="bg1"/>
                </a:solidFill>
                <a:latin typeface="AdvGulliv"/>
              </a:rPr>
              <a:t> </a:t>
            </a:r>
            <a:r>
              <a:rPr lang="pt-PT" sz="1200" dirty="0" err="1">
                <a:solidFill>
                  <a:schemeClr val="bg1"/>
                </a:solidFill>
                <a:latin typeface="AdvGulliv"/>
              </a:rPr>
              <a:t>American</a:t>
            </a:r>
            <a:r>
              <a:rPr lang="pt-PT" sz="1200" dirty="0">
                <a:solidFill>
                  <a:schemeClr val="bg1"/>
                </a:solidFill>
                <a:latin typeface="AdvGulliv"/>
              </a:rPr>
              <a:t> </a:t>
            </a:r>
            <a:r>
              <a:rPr lang="pt-PT" sz="1200" dirty="0" err="1">
                <a:solidFill>
                  <a:schemeClr val="bg1"/>
                </a:solidFill>
                <a:latin typeface="AdvGulliv"/>
              </a:rPr>
              <a:t>company</a:t>
            </a:r>
            <a:r>
              <a:rPr lang="pt-PT" sz="1200" dirty="0">
                <a:solidFill>
                  <a:schemeClr val="bg1"/>
                </a:solidFill>
                <a:latin typeface="AdvGulliv"/>
              </a:rPr>
              <a:t> X </a:t>
            </a:r>
            <a:r>
              <a:rPr lang="pt-PT" sz="1200" dirty="0" err="1">
                <a:solidFill>
                  <a:schemeClr val="bg1"/>
                </a:solidFill>
                <a:latin typeface="AdvGulliv"/>
              </a:rPr>
              <a:t>Corp</a:t>
            </a:r>
            <a:r>
              <a:rPr lang="pt-PT" sz="1200" dirty="0">
                <a:solidFill>
                  <a:schemeClr val="bg1"/>
                </a:solidFill>
                <a:latin typeface="AdvGulliv"/>
              </a:rPr>
              <a:t>.</a:t>
            </a:r>
            <a:br>
              <a:rPr lang="pt-PT" sz="1100" b="0" dirty="0">
                <a:effectLst/>
                <a:latin typeface="Arial" panose="020B0604020202020204" pitchFamily="34" charset="0"/>
              </a:rPr>
            </a:br>
            <a:endParaRPr lang="pt-PT" sz="1100" b="0" dirty="0">
              <a:solidFill>
                <a:schemeClr val="bg1"/>
              </a:solidFill>
              <a:effectLst/>
              <a:latin typeface="Arial" panose="020B0604020202020204" pitchFamily="34" charset="0"/>
            </a:endParaRPr>
          </a:p>
          <a:p>
            <a:pPr indent="-301625">
              <a:buClr>
                <a:schemeClr val="accent1"/>
              </a:buClr>
              <a:buSzPts val="1150"/>
              <a:buFont typeface="Arial" panose="020B0604020202020204" pitchFamily="34" charset="0"/>
              <a:buChar char="•"/>
            </a:pPr>
            <a:r>
              <a:rPr lang="pt-PT" sz="1200" dirty="0">
                <a:solidFill>
                  <a:schemeClr val="bg1"/>
                </a:solidFill>
                <a:latin typeface="AdvGulliv"/>
              </a:rPr>
              <a:t>Twitter </a:t>
            </a:r>
            <a:r>
              <a:rPr lang="pt-PT" sz="1200" dirty="0" err="1">
                <a:solidFill>
                  <a:schemeClr val="bg1"/>
                </a:solidFill>
                <a:latin typeface="AdvGulliv"/>
              </a:rPr>
              <a:t>was</a:t>
            </a:r>
            <a:r>
              <a:rPr lang="pt-PT" sz="1200" dirty="0">
                <a:solidFill>
                  <a:schemeClr val="bg1"/>
                </a:solidFill>
                <a:latin typeface="AdvGulliv"/>
              </a:rPr>
              <a:t> </a:t>
            </a:r>
            <a:r>
              <a:rPr lang="pt-PT" sz="1200" dirty="0" err="1">
                <a:solidFill>
                  <a:schemeClr val="bg1"/>
                </a:solidFill>
                <a:latin typeface="AdvGulliv"/>
              </a:rPr>
              <a:t>created</a:t>
            </a:r>
            <a:r>
              <a:rPr lang="pt-PT" sz="1200" dirty="0">
                <a:solidFill>
                  <a:schemeClr val="bg1"/>
                </a:solidFill>
                <a:latin typeface="AdvGulliv"/>
              </a:rPr>
              <a:t> in 2006 </a:t>
            </a:r>
            <a:r>
              <a:rPr lang="pt-PT" sz="1200" dirty="0" err="1">
                <a:solidFill>
                  <a:schemeClr val="bg1"/>
                </a:solidFill>
                <a:latin typeface="AdvGulliv"/>
              </a:rPr>
              <a:t>and</a:t>
            </a:r>
            <a:r>
              <a:rPr lang="pt-PT" sz="1200" dirty="0">
                <a:solidFill>
                  <a:schemeClr val="bg1"/>
                </a:solidFill>
                <a:latin typeface="AdvGulliv"/>
              </a:rPr>
              <a:t> in </a:t>
            </a:r>
            <a:r>
              <a:rPr lang="pt-PT" sz="1200" dirty="0" err="1">
                <a:solidFill>
                  <a:schemeClr val="bg1"/>
                </a:solidFill>
                <a:latin typeface="AdvGulliv"/>
              </a:rPr>
              <a:t>October</a:t>
            </a:r>
            <a:r>
              <a:rPr lang="pt-PT" sz="1200" dirty="0">
                <a:solidFill>
                  <a:schemeClr val="bg1"/>
                </a:solidFill>
                <a:latin typeface="AdvGulliv"/>
              </a:rPr>
              <a:t> 2022 </a:t>
            </a:r>
            <a:r>
              <a:rPr lang="pt-PT" sz="1200" dirty="0" err="1">
                <a:solidFill>
                  <a:schemeClr val="bg1"/>
                </a:solidFill>
                <a:latin typeface="AdvGulliv"/>
              </a:rPr>
              <a:t>it</a:t>
            </a:r>
            <a:r>
              <a:rPr lang="pt-PT" sz="1200" dirty="0">
                <a:solidFill>
                  <a:schemeClr val="bg1"/>
                </a:solidFill>
                <a:latin typeface="AdvGulliv"/>
              </a:rPr>
              <a:t> </a:t>
            </a:r>
            <a:r>
              <a:rPr lang="pt-PT" sz="1200" dirty="0" err="1">
                <a:solidFill>
                  <a:schemeClr val="bg1"/>
                </a:solidFill>
                <a:latin typeface="AdvGulliv"/>
              </a:rPr>
              <a:t>was</a:t>
            </a:r>
            <a:r>
              <a:rPr lang="pt-PT" sz="1200" dirty="0">
                <a:solidFill>
                  <a:schemeClr val="bg1"/>
                </a:solidFill>
                <a:latin typeface="AdvGulliv"/>
              </a:rPr>
              <a:t> </a:t>
            </a:r>
            <a:r>
              <a:rPr lang="pt-PT" sz="1200" dirty="0" err="1">
                <a:solidFill>
                  <a:schemeClr val="bg1"/>
                </a:solidFill>
                <a:latin typeface="AdvGulliv"/>
              </a:rPr>
              <a:t>acquired</a:t>
            </a:r>
            <a:r>
              <a:rPr lang="pt-PT" sz="1200" dirty="0">
                <a:solidFill>
                  <a:schemeClr val="bg1"/>
                </a:solidFill>
                <a:latin typeface="AdvGulliv"/>
              </a:rPr>
              <a:t> </a:t>
            </a:r>
            <a:r>
              <a:rPr lang="pt-PT" sz="1200" dirty="0" err="1">
                <a:solidFill>
                  <a:schemeClr val="bg1"/>
                </a:solidFill>
                <a:latin typeface="AdvGulliv"/>
              </a:rPr>
              <a:t>by</a:t>
            </a:r>
            <a:r>
              <a:rPr lang="pt-PT" sz="1200" dirty="0">
                <a:solidFill>
                  <a:schemeClr val="bg1"/>
                </a:solidFill>
                <a:latin typeface="AdvGulliv"/>
              </a:rPr>
              <a:t> </a:t>
            </a:r>
            <a:r>
              <a:rPr lang="pt-PT" sz="1200" dirty="0" err="1">
                <a:solidFill>
                  <a:schemeClr val="bg1"/>
                </a:solidFill>
                <a:latin typeface="AdvGulliv"/>
              </a:rPr>
              <a:t>Elon</a:t>
            </a:r>
            <a:r>
              <a:rPr lang="pt-PT" sz="1200" dirty="0">
                <a:solidFill>
                  <a:schemeClr val="bg1"/>
                </a:solidFill>
                <a:latin typeface="AdvGulliv"/>
              </a:rPr>
              <a:t> </a:t>
            </a:r>
            <a:r>
              <a:rPr lang="pt-PT" sz="1200" dirty="0" err="1">
                <a:solidFill>
                  <a:schemeClr val="bg1"/>
                </a:solidFill>
                <a:latin typeface="AdvGulliv"/>
              </a:rPr>
              <a:t>Musk</a:t>
            </a:r>
            <a:r>
              <a:rPr lang="pt-PT" sz="1200" dirty="0">
                <a:solidFill>
                  <a:schemeClr val="bg1"/>
                </a:solidFill>
                <a:latin typeface="AdvGulliv"/>
              </a:rPr>
              <a:t>.</a:t>
            </a:r>
          </a:p>
          <a:p>
            <a:pPr indent="-301625">
              <a:buClr>
                <a:schemeClr val="accent1"/>
              </a:buClr>
              <a:buSzPts val="1150"/>
              <a:buFont typeface="Arial" panose="020B0604020202020204" pitchFamily="34" charset="0"/>
              <a:buChar char="•"/>
            </a:pPr>
            <a:endParaRPr lang="pt-PT" sz="1100" dirty="0">
              <a:solidFill>
                <a:schemeClr val="bg1"/>
              </a:solidFill>
              <a:latin typeface="Arial" panose="020B0604020202020204" pitchFamily="34" charset="0"/>
            </a:endParaRPr>
          </a:p>
          <a:p>
            <a:pPr indent="-301625">
              <a:buClr>
                <a:schemeClr val="accent1"/>
              </a:buClr>
              <a:buSzPts val="1150"/>
              <a:buFont typeface="Arial" panose="020B0604020202020204" pitchFamily="34" charset="0"/>
              <a:buChar char="•"/>
            </a:pPr>
            <a:r>
              <a:rPr lang="pt-PT" sz="1200" dirty="0" err="1">
                <a:solidFill>
                  <a:schemeClr val="bg1"/>
                </a:solidFill>
                <a:latin typeface="AdvGulliv"/>
              </a:rPr>
              <a:t>Every</a:t>
            </a:r>
            <a:r>
              <a:rPr lang="pt-PT" sz="1200" dirty="0">
                <a:solidFill>
                  <a:schemeClr val="bg1"/>
                </a:solidFill>
                <a:latin typeface="AdvGulliv"/>
              </a:rPr>
              <a:t> </a:t>
            </a:r>
            <a:r>
              <a:rPr lang="pt-PT" sz="1200" dirty="0" err="1">
                <a:solidFill>
                  <a:schemeClr val="bg1"/>
                </a:solidFill>
                <a:latin typeface="AdvGulliv"/>
              </a:rPr>
              <a:t>second</a:t>
            </a:r>
            <a:r>
              <a:rPr lang="pt-PT" sz="1200" dirty="0">
                <a:solidFill>
                  <a:schemeClr val="bg1"/>
                </a:solidFill>
                <a:latin typeface="AdvGulliv"/>
              </a:rPr>
              <a:t>, </a:t>
            </a:r>
            <a:r>
              <a:rPr lang="pt-PT" sz="1200" dirty="0" err="1">
                <a:solidFill>
                  <a:schemeClr val="bg1"/>
                </a:solidFill>
                <a:latin typeface="AdvGulliv"/>
              </a:rPr>
              <a:t>on</a:t>
            </a:r>
            <a:r>
              <a:rPr lang="pt-PT" sz="1200" dirty="0">
                <a:solidFill>
                  <a:schemeClr val="bg1"/>
                </a:solidFill>
                <a:latin typeface="AdvGulliv"/>
              </a:rPr>
              <a:t> </a:t>
            </a:r>
            <a:r>
              <a:rPr lang="pt-PT" sz="1200" dirty="0" err="1">
                <a:solidFill>
                  <a:schemeClr val="bg1"/>
                </a:solidFill>
                <a:latin typeface="AdvGulliv"/>
              </a:rPr>
              <a:t>average</a:t>
            </a:r>
            <a:r>
              <a:rPr lang="pt-PT" sz="1200" dirty="0">
                <a:solidFill>
                  <a:schemeClr val="bg1"/>
                </a:solidFill>
                <a:latin typeface="AdvGulliv"/>
              </a:rPr>
              <a:t>, </a:t>
            </a:r>
            <a:r>
              <a:rPr lang="pt-PT" sz="1200" dirty="0" err="1">
                <a:solidFill>
                  <a:schemeClr val="bg1"/>
                </a:solidFill>
                <a:latin typeface="AdvGulliv"/>
              </a:rPr>
              <a:t>around</a:t>
            </a:r>
            <a:r>
              <a:rPr lang="pt-PT" sz="1200" dirty="0">
                <a:solidFill>
                  <a:schemeClr val="bg1"/>
                </a:solidFill>
                <a:latin typeface="AdvGulliv"/>
              </a:rPr>
              <a:t> 6,000 tweets are </a:t>
            </a:r>
            <a:r>
              <a:rPr lang="pt-PT" sz="1200" dirty="0" err="1">
                <a:solidFill>
                  <a:schemeClr val="bg1"/>
                </a:solidFill>
                <a:latin typeface="AdvGulliv"/>
              </a:rPr>
              <a:t>tweeted</a:t>
            </a:r>
            <a:r>
              <a:rPr lang="pt-PT" sz="1200" dirty="0">
                <a:solidFill>
                  <a:schemeClr val="bg1"/>
                </a:solidFill>
                <a:latin typeface="AdvGulliv"/>
              </a:rPr>
              <a:t> </a:t>
            </a:r>
            <a:r>
              <a:rPr lang="pt-PT" sz="1200" dirty="0" err="1">
                <a:solidFill>
                  <a:schemeClr val="bg1"/>
                </a:solidFill>
                <a:latin typeface="AdvGulliv"/>
              </a:rPr>
              <a:t>on</a:t>
            </a:r>
            <a:r>
              <a:rPr lang="pt-PT" sz="1200" dirty="0">
                <a:solidFill>
                  <a:schemeClr val="bg1"/>
                </a:solidFill>
                <a:latin typeface="AdvGulliv"/>
              </a:rPr>
              <a:t> Twitter, </a:t>
            </a:r>
            <a:r>
              <a:rPr lang="pt-PT" sz="1200" dirty="0" err="1">
                <a:solidFill>
                  <a:schemeClr val="bg1"/>
                </a:solidFill>
                <a:latin typeface="AdvGulliv"/>
              </a:rPr>
              <a:t>corresponding</a:t>
            </a:r>
            <a:r>
              <a:rPr lang="pt-PT" sz="1200" dirty="0">
                <a:solidFill>
                  <a:schemeClr val="bg1"/>
                </a:solidFill>
                <a:latin typeface="AdvGulliv"/>
              </a:rPr>
              <a:t> to </a:t>
            </a:r>
            <a:r>
              <a:rPr lang="pt-PT" sz="1200" dirty="0" err="1">
                <a:solidFill>
                  <a:schemeClr val="bg1"/>
                </a:solidFill>
                <a:latin typeface="AdvGulliv"/>
              </a:rPr>
              <a:t>over</a:t>
            </a:r>
            <a:r>
              <a:rPr lang="pt-PT" sz="1200" dirty="0">
                <a:solidFill>
                  <a:schemeClr val="bg1"/>
                </a:solidFill>
                <a:latin typeface="AdvGulliv"/>
              </a:rPr>
              <a:t> 350,000 tweets </a:t>
            </a:r>
            <a:r>
              <a:rPr lang="pt-PT" sz="1200" dirty="0" err="1">
                <a:solidFill>
                  <a:schemeClr val="bg1"/>
                </a:solidFill>
                <a:latin typeface="AdvGulliv"/>
              </a:rPr>
              <a:t>sent</a:t>
            </a:r>
            <a:r>
              <a:rPr lang="pt-PT" sz="1200" dirty="0">
                <a:solidFill>
                  <a:schemeClr val="bg1"/>
                </a:solidFill>
                <a:latin typeface="AdvGulliv"/>
              </a:rPr>
              <a:t> per minute, 500 </a:t>
            </a:r>
            <a:r>
              <a:rPr lang="pt-PT" sz="1200" dirty="0" err="1">
                <a:solidFill>
                  <a:schemeClr val="bg1"/>
                </a:solidFill>
                <a:latin typeface="AdvGulliv"/>
              </a:rPr>
              <a:t>million</a:t>
            </a:r>
            <a:r>
              <a:rPr lang="pt-PT" sz="1200" dirty="0">
                <a:solidFill>
                  <a:schemeClr val="bg1"/>
                </a:solidFill>
                <a:latin typeface="AdvGulliv"/>
              </a:rPr>
              <a:t> tweets per </a:t>
            </a:r>
            <a:r>
              <a:rPr lang="pt-PT" sz="1200" dirty="0" err="1">
                <a:solidFill>
                  <a:schemeClr val="bg1"/>
                </a:solidFill>
                <a:latin typeface="AdvGulliv"/>
              </a:rPr>
              <a:t>day</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around</a:t>
            </a:r>
            <a:r>
              <a:rPr lang="pt-PT" sz="1200" dirty="0">
                <a:solidFill>
                  <a:schemeClr val="bg1"/>
                </a:solidFill>
                <a:latin typeface="AdvGulliv"/>
              </a:rPr>
              <a:t> 200 </a:t>
            </a:r>
            <a:r>
              <a:rPr lang="pt-PT" sz="1200" dirty="0" err="1">
                <a:solidFill>
                  <a:schemeClr val="bg1"/>
                </a:solidFill>
                <a:latin typeface="AdvGulliv"/>
              </a:rPr>
              <a:t>billion</a:t>
            </a:r>
            <a:r>
              <a:rPr lang="pt-PT" sz="1200" dirty="0">
                <a:solidFill>
                  <a:schemeClr val="bg1"/>
                </a:solidFill>
                <a:latin typeface="AdvGulliv"/>
              </a:rPr>
              <a:t> tweets per </a:t>
            </a:r>
            <a:r>
              <a:rPr lang="pt-PT" sz="1200" dirty="0" err="1">
                <a:solidFill>
                  <a:schemeClr val="bg1"/>
                </a:solidFill>
                <a:latin typeface="AdvGulliv"/>
              </a:rPr>
              <a:t>year</a:t>
            </a:r>
            <a:r>
              <a:rPr lang="pt-PT" sz="1100" dirty="0">
                <a:solidFill>
                  <a:schemeClr val="bg1"/>
                </a:solidFill>
                <a:latin typeface="Arial" panose="020B0604020202020204" pitchFamily="34" charset="0"/>
              </a:rPr>
              <a:t>.</a:t>
            </a:r>
          </a:p>
        </p:txBody>
      </p:sp>
      <p:pic>
        <p:nvPicPr>
          <p:cNvPr id="8" name="Imagem 7" descr="Uma imagem com texto&#10;&#10;Descrição gerada automaticamente">
            <a:extLst>
              <a:ext uri="{FF2B5EF4-FFF2-40B4-BE49-F238E27FC236}">
                <a16:creationId xmlns:a16="http://schemas.microsoft.com/office/drawing/2014/main" id="{5A9E2F43-C0F9-E5C0-3248-96E624C8A7D4}"/>
              </a:ext>
            </a:extLst>
          </p:cNvPr>
          <p:cNvPicPr>
            <a:picLocks noChangeAspect="1"/>
          </p:cNvPicPr>
          <p:nvPr/>
        </p:nvPicPr>
        <p:blipFill>
          <a:blip r:embed="rId3"/>
          <a:stretch>
            <a:fillRect/>
          </a:stretch>
        </p:blipFill>
        <p:spPr>
          <a:xfrm>
            <a:off x="1779510" y="1862668"/>
            <a:ext cx="2106872" cy="3759198"/>
          </a:xfrm>
          <a:prstGeom prst="rect">
            <a:avLst/>
          </a:prstGeom>
        </p:spPr>
      </p:pic>
    </p:spTree>
    <p:extLst>
      <p:ext uri="{BB962C8B-B14F-4D97-AF65-F5344CB8AC3E}">
        <p14:creationId xmlns:p14="http://schemas.microsoft.com/office/powerpoint/2010/main" val="3793296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571263" y="490772"/>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Sentiment Analysis</a:t>
            </a:r>
            <a:endParaRPr dirty="0"/>
          </a:p>
        </p:txBody>
      </p:sp>
      <p:sp>
        <p:nvSpPr>
          <p:cNvPr id="2004" name="Google Shape;2004;p58"/>
          <p:cNvSpPr txBox="1">
            <a:spLocks noGrp="1"/>
          </p:cNvSpPr>
          <p:nvPr>
            <p:ph type="title" idx="2"/>
          </p:nvPr>
        </p:nvSpPr>
        <p:spPr>
          <a:xfrm>
            <a:off x="635839" y="2459232"/>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a:t>
            </a:r>
            <a:endParaRPr dirty="0"/>
          </a:p>
        </p:txBody>
      </p:sp>
      <p:sp>
        <p:nvSpPr>
          <p:cNvPr id="2005" name="Google Shape;2005;p58"/>
          <p:cNvSpPr txBox="1">
            <a:spLocks noGrp="1"/>
          </p:cNvSpPr>
          <p:nvPr>
            <p:ph type="subTitle" idx="1"/>
          </p:nvPr>
        </p:nvSpPr>
        <p:spPr>
          <a:xfrm>
            <a:off x="443620" y="2993536"/>
            <a:ext cx="2084094" cy="1157400"/>
          </a:xfrm>
          <a:prstGeom prst="rect">
            <a:avLst/>
          </a:prstGeom>
        </p:spPr>
        <p:txBody>
          <a:bodyPr spcFirstLastPara="1" wrap="square" lIns="91425" tIns="91425" rIns="91425" bIns="91425" anchor="t" anchorCtr="0">
            <a:noAutofit/>
          </a:bodyPr>
          <a:lstStyle/>
          <a:p>
            <a:pPr marL="0" lvl="0" indent="0"/>
            <a:r>
              <a:rPr lang="en-US" sz="1200" b="0" i="0" dirty="0">
                <a:solidFill>
                  <a:schemeClr val="bg1"/>
                </a:solidFill>
                <a:effectLst/>
                <a:latin typeface="AdvGulliv"/>
              </a:rPr>
              <a:t>Sentiment Analysis (SA) also called Opinion Mining, is currently one of the most studied research fields. </a:t>
            </a:r>
            <a:endParaRPr sz="1200" dirty="0">
              <a:solidFill>
                <a:schemeClr val="bg1"/>
              </a:solidFill>
            </a:endParaRPr>
          </a:p>
        </p:txBody>
      </p:sp>
      <p:sp>
        <p:nvSpPr>
          <p:cNvPr id="2006" name="Google Shape;2006;p58"/>
          <p:cNvSpPr txBox="1">
            <a:spLocks noGrp="1"/>
          </p:cNvSpPr>
          <p:nvPr>
            <p:ph type="title" idx="3"/>
          </p:nvPr>
        </p:nvSpPr>
        <p:spPr>
          <a:xfrm>
            <a:off x="2527714" y="2459232"/>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GOAL</a:t>
            </a:r>
            <a:endParaRPr dirty="0"/>
          </a:p>
        </p:txBody>
      </p:sp>
      <p:sp>
        <p:nvSpPr>
          <p:cNvPr id="2007" name="Google Shape;2007;p58"/>
          <p:cNvSpPr txBox="1">
            <a:spLocks noGrp="1"/>
          </p:cNvSpPr>
          <p:nvPr>
            <p:ph type="subTitle" idx="4"/>
          </p:nvPr>
        </p:nvSpPr>
        <p:spPr>
          <a:xfrm>
            <a:off x="2519548" y="2963113"/>
            <a:ext cx="1938360" cy="1157400"/>
          </a:xfrm>
          <a:prstGeom prst="rect">
            <a:avLst/>
          </a:prstGeom>
        </p:spPr>
        <p:txBody>
          <a:bodyPr spcFirstLastPara="1" wrap="square" lIns="91425" tIns="91425" rIns="91425" bIns="91425" anchor="t" anchorCtr="0">
            <a:noAutofit/>
          </a:bodyPr>
          <a:lstStyle/>
          <a:p>
            <a:pPr marL="0" indent="0"/>
            <a:r>
              <a:rPr lang="en-US" sz="1200" b="0" i="0" dirty="0">
                <a:solidFill>
                  <a:schemeClr val="bg1"/>
                </a:solidFill>
                <a:effectLst/>
                <a:latin typeface="AdvGulliv"/>
              </a:rPr>
              <a:t>It aims to analyze people’s sentiments, opinions, attitudes, emotions, etc., towards elements such as topics, products, individuals, organizations, and services. </a:t>
            </a:r>
            <a:endParaRPr sz="1200" dirty="0"/>
          </a:p>
        </p:txBody>
      </p:sp>
      <p:sp>
        <p:nvSpPr>
          <p:cNvPr id="2008" name="Google Shape;2008;p58"/>
          <p:cNvSpPr txBox="1">
            <a:spLocks noGrp="1"/>
          </p:cNvSpPr>
          <p:nvPr>
            <p:ph type="title" idx="5"/>
          </p:nvPr>
        </p:nvSpPr>
        <p:spPr>
          <a:xfrm>
            <a:off x="4323499" y="2469000"/>
            <a:ext cx="229149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OPPORTUNITIES</a:t>
            </a:r>
            <a:endParaRPr dirty="0"/>
          </a:p>
        </p:txBody>
      </p:sp>
      <p:sp>
        <p:nvSpPr>
          <p:cNvPr id="2009" name="Google Shape;2009;p58"/>
          <p:cNvSpPr txBox="1">
            <a:spLocks noGrp="1"/>
          </p:cNvSpPr>
          <p:nvPr>
            <p:ph type="subTitle" idx="6"/>
          </p:nvPr>
        </p:nvSpPr>
        <p:spPr>
          <a:xfrm>
            <a:off x="4512827" y="2965743"/>
            <a:ext cx="1933046" cy="1157400"/>
          </a:xfrm>
          <a:prstGeom prst="rect">
            <a:avLst/>
          </a:prstGeom>
        </p:spPr>
        <p:txBody>
          <a:bodyPr spcFirstLastPara="1" wrap="square" lIns="91425" tIns="91425" rIns="91425" bIns="91425" anchor="t" anchorCtr="0">
            <a:noAutofit/>
          </a:bodyPr>
          <a:lstStyle/>
          <a:p>
            <a:pPr marL="0" lvl="0" indent="0"/>
            <a:r>
              <a:rPr lang="en-US" sz="1200" dirty="0">
                <a:solidFill>
                  <a:schemeClr val="bg1"/>
                </a:solidFill>
                <a:latin typeface="AdvGulliv"/>
              </a:rPr>
              <a:t>Sentiment Analysis offers many opportunities to develop new applications, especially due to the huge growth of available information in sources such as blogs and social networks.</a:t>
            </a:r>
            <a:endParaRPr sz="1200" dirty="0">
              <a:solidFill>
                <a:schemeClr val="bg1"/>
              </a:solidFill>
              <a:latin typeface="AdvGulliv"/>
            </a:endParaRPr>
          </a:p>
        </p:txBody>
      </p:sp>
      <p:sp>
        <p:nvSpPr>
          <p:cNvPr id="2010" name="Google Shape;2010;p58"/>
          <p:cNvSpPr txBox="1">
            <a:spLocks noGrp="1"/>
          </p:cNvSpPr>
          <p:nvPr>
            <p:ph type="title" idx="7"/>
          </p:nvPr>
        </p:nvSpPr>
        <p:spPr>
          <a:xfrm>
            <a:off x="6629547" y="2459232"/>
            <a:ext cx="1970554"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CHALLENGES</a:t>
            </a:r>
            <a:endParaRPr dirty="0"/>
          </a:p>
        </p:txBody>
      </p:sp>
      <p:sp>
        <p:nvSpPr>
          <p:cNvPr id="2011" name="Google Shape;2011;p58"/>
          <p:cNvSpPr txBox="1">
            <a:spLocks noGrp="1"/>
          </p:cNvSpPr>
          <p:nvPr>
            <p:ph type="subTitle" idx="8"/>
          </p:nvPr>
        </p:nvSpPr>
        <p:spPr>
          <a:xfrm>
            <a:off x="6492202" y="2963113"/>
            <a:ext cx="2291490" cy="1157400"/>
          </a:xfrm>
          <a:prstGeom prst="rect">
            <a:avLst/>
          </a:prstGeom>
        </p:spPr>
        <p:txBody>
          <a:bodyPr spcFirstLastPara="1" wrap="square" lIns="91425" tIns="91425" rIns="91425" bIns="91425" anchor="t" anchorCtr="0">
            <a:noAutofit/>
          </a:bodyPr>
          <a:lstStyle/>
          <a:p>
            <a:pPr marL="0" indent="0"/>
            <a:r>
              <a:rPr lang="en-US" sz="1200" dirty="0">
                <a:solidFill>
                  <a:schemeClr val="bg1"/>
                </a:solidFill>
                <a:latin typeface="AdvGulliv"/>
              </a:rPr>
              <a:t>One of the challenges is definition of elements involved in this area. Thus, it is necessary to define clearly concepts such as opinion, subjectivity or emotion, however, this task is not really easy. </a:t>
            </a:r>
            <a:endParaRPr sz="1200" dirty="0">
              <a:solidFill>
                <a:schemeClr val="bg1"/>
              </a:solidFill>
              <a:latin typeface="AdvGulliv"/>
            </a:endParaRPr>
          </a:p>
        </p:txBody>
      </p:sp>
      <p:sp>
        <p:nvSpPr>
          <p:cNvPr id="2012" name="Google Shape;2012;p58"/>
          <p:cNvSpPr/>
          <p:nvPr/>
        </p:nvSpPr>
        <p:spPr>
          <a:xfrm>
            <a:off x="1035428" y="144303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58"/>
          <p:cNvSpPr/>
          <p:nvPr/>
        </p:nvSpPr>
        <p:spPr>
          <a:xfrm>
            <a:off x="2927303" y="144303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58"/>
          <p:cNvSpPr/>
          <p:nvPr/>
        </p:nvSpPr>
        <p:spPr>
          <a:xfrm>
            <a:off x="7029161" y="144303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5" name="Google Shape;2015;p58"/>
          <p:cNvSpPr/>
          <p:nvPr/>
        </p:nvSpPr>
        <p:spPr>
          <a:xfrm>
            <a:off x="4978232" y="144303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16" name="Google Shape;2016;p58"/>
          <p:cNvCxnSpPr>
            <a:cxnSpLocks/>
          </p:cNvCxnSpPr>
          <p:nvPr/>
        </p:nvCxnSpPr>
        <p:spPr>
          <a:xfrm>
            <a:off x="635839" y="423706"/>
            <a:ext cx="34925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17" name="Google Shape;2017;p58"/>
          <p:cNvSpPr/>
          <p:nvPr/>
        </p:nvSpPr>
        <p:spPr>
          <a:xfrm>
            <a:off x="5200563" y="1665584"/>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58"/>
          <p:cNvGrpSpPr/>
          <p:nvPr/>
        </p:nvGrpSpPr>
        <p:grpSpPr>
          <a:xfrm>
            <a:off x="7259668" y="1683644"/>
            <a:ext cx="409193" cy="391194"/>
            <a:chOff x="7441465" y="2302860"/>
            <a:chExt cx="342192" cy="327140"/>
          </a:xfrm>
        </p:grpSpPr>
        <p:sp>
          <p:nvSpPr>
            <p:cNvPr id="2019" name="Google Shape;2019;p58"/>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58"/>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1" name="Google Shape;2021;p58"/>
          <p:cNvGrpSpPr/>
          <p:nvPr/>
        </p:nvGrpSpPr>
        <p:grpSpPr>
          <a:xfrm>
            <a:off x="1247601" y="1655611"/>
            <a:ext cx="448077" cy="447242"/>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4" name="Google Shape;2024;p58"/>
          <p:cNvGrpSpPr/>
          <p:nvPr/>
        </p:nvGrpSpPr>
        <p:grpSpPr>
          <a:xfrm>
            <a:off x="3157796" y="165883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6119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062800" y="2331983"/>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definition</a:t>
            </a:r>
            <a:endParaRPr dirty="0"/>
          </a:p>
        </p:txBody>
      </p:sp>
      <p:cxnSp>
        <p:nvCxnSpPr>
          <p:cNvPr id="2154" name="Google Shape;2154;p67"/>
          <p:cNvCxnSpPr/>
          <p:nvPr/>
        </p:nvCxnSpPr>
        <p:spPr>
          <a:xfrm>
            <a:off x="3190500" y="309323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005;p58">
            <a:extLst>
              <a:ext uri="{FF2B5EF4-FFF2-40B4-BE49-F238E27FC236}">
                <a16:creationId xmlns:a16="http://schemas.microsoft.com/office/drawing/2014/main" id="{EBA71874-60F1-92C8-F798-9FDEFC33AA5D}"/>
              </a:ext>
            </a:extLst>
          </p:cNvPr>
          <p:cNvSpPr txBox="1">
            <a:spLocks noGrp="1"/>
          </p:cNvSpPr>
          <p:nvPr>
            <p:ph type="subTitle" idx="1"/>
          </p:nvPr>
        </p:nvSpPr>
        <p:spPr>
          <a:xfrm>
            <a:off x="548640" y="3350271"/>
            <a:ext cx="1932852" cy="1157400"/>
          </a:xfrm>
          <a:prstGeom prst="rect">
            <a:avLst/>
          </a:prstGeom>
        </p:spPr>
        <p:txBody>
          <a:bodyPr spcFirstLastPara="1" wrap="square" lIns="91425" tIns="91425" rIns="91425" bIns="91425" anchor="t" anchorCtr="0">
            <a:noAutofit/>
          </a:bodyPr>
          <a:lstStyle/>
          <a:p>
            <a:pPr marL="0" lvl="0" indent="0"/>
            <a:r>
              <a:rPr lang="en-US" sz="1200" b="0" i="0" dirty="0">
                <a:solidFill>
                  <a:schemeClr val="bg1"/>
                </a:solidFill>
                <a:effectLst/>
                <a:latin typeface="AdvGulliv"/>
              </a:rPr>
              <a:t>The goal of this project is to use </a:t>
            </a:r>
            <a:r>
              <a:rPr lang="en-US" sz="1200" b="1" i="0" dirty="0">
                <a:solidFill>
                  <a:schemeClr val="bg1"/>
                </a:solidFill>
                <a:effectLst/>
                <a:latin typeface="AdvGulliv"/>
              </a:rPr>
              <a:t>Big Data </a:t>
            </a:r>
            <a:r>
              <a:rPr lang="en-US" sz="1200" b="0" i="0" dirty="0">
                <a:solidFill>
                  <a:schemeClr val="bg1"/>
                </a:solidFill>
                <a:effectLst/>
                <a:latin typeface="AdvGulliv"/>
              </a:rPr>
              <a:t>combined with </a:t>
            </a:r>
            <a:r>
              <a:rPr lang="en-US" sz="1200" b="1" i="0" dirty="0">
                <a:solidFill>
                  <a:schemeClr val="bg1"/>
                </a:solidFill>
                <a:effectLst/>
                <a:latin typeface="AdvGulliv"/>
              </a:rPr>
              <a:t>Google Cloud</a:t>
            </a:r>
            <a:r>
              <a:rPr lang="en-US" sz="1200" b="0" i="0" dirty="0">
                <a:solidFill>
                  <a:schemeClr val="bg1"/>
                </a:solidFill>
                <a:effectLst/>
                <a:latin typeface="AdvGulliv"/>
              </a:rPr>
              <a:t> and Machine Learning Techniques to perform </a:t>
            </a:r>
            <a:r>
              <a:rPr lang="en-US" sz="1200" b="1" i="0" dirty="0">
                <a:solidFill>
                  <a:schemeClr val="bg1"/>
                </a:solidFill>
                <a:effectLst/>
                <a:latin typeface="AdvGulliv"/>
              </a:rPr>
              <a:t>Twitter Sentiment Analysis</a:t>
            </a:r>
            <a:r>
              <a:rPr lang="en-US" sz="1200" b="0" i="0" dirty="0">
                <a:solidFill>
                  <a:schemeClr val="bg1"/>
                </a:solidFill>
                <a:effectLst/>
                <a:latin typeface="AdvGulliv"/>
              </a:rPr>
              <a:t>. </a:t>
            </a:r>
            <a:br>
              <a:rPr lang="en-US" sz="1200" b="0" i="0" dirty="0">
                <a:solidFill>
                  <a:schemeClr val="bg1"/>
                </a:solidFill>
                <a:effectLst/>
                <a:latin typeface="AdvGulliv"/>
              </a:rPr>
            </a:br>
            <a:endParaRPr sz="1200" dirty="0">
              <a:solidFill>
                <a:schemeClr val="bg1"/>
              </a:solidFill>
              <a:latin typeface="AdvGulliv"/>
            </a:endParaRPr>
          </a:p>
        </p:txBody>
      </p:sp>
      <p:sp>
        <p:nvSpPr>
          <p:cNvPr id="2" name="Google Shape;2005;p58">
            <a:extLst>
              <a:ext uri="{FF2B5EF4-FFF2-40B4-BE49-F238E27FC236}">
                <a16:creationId xmlns:a16="http://schemas.microsoft.com/office/drawing/2014/main" id="{F8033468-5CA2-9048-A7DC-746BBDC057B6}"/>
              </a:ext>
            </a:extLst>
          </p:cNvPr>
          <p:cNvSpPr txBox="1">
            <a:spLocks/>
          </p:cNvSpPr>
          <p:nvPr/>
        </p:nvSpPr>
        <p:spPr>
          <a:xfrm>
            <a:off x="6556492" y="3355099"/>
            <a:ext cx="1840223"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sz="1200" dirty="0">
                <a:solidFill>
                  <a:schemeClr val="bg1"/>
                </a:solidFill>
                <a:latin typeface="AdvGulliv"/>
              </a:rPr>
              <a:t>The algorithm learns from a labeled dataset where each text is associated with a sentiment label (Positive and Negative).</a:t>
            </a:r>
          </a:p>
        </p:txBody>
      </p:sp>
      <p:sp>
        <p:nvSpPr>
          <p:cNvPr id="3" name="Google Shape;2005;p58">
            <a:extLst>
              <a:ext uri="{FF2B5EF4-FFF2-40B4-BE49-F238E27FC236}">
                <a16:creationId xmlns:a16="http://schemas.microsoft.com/office/drawing/2014/main" id="{C1C9D0B4-4D15-58BF-FCFC-F08ADA9616E5}"/>
              </a:ext>
            </a:extLst>
          </p:cNvPr>
          <p:cNvSpPr txBox="1">
            <a:spLocks/>
          </p:cNvSpPr>
          <p:nvPr/>
        </p:nvSpPr>
        <p:spPr>
          <a:xfrm>
            <a:off x="3545278" y="3350271"/>
            <a:ext cx="2186014"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sz="1200" dirty="0">
                <a:solidFill>
                  <a:schemeClr val="bg1"/>
                </a:solidFill>
                <a:latin typeface="AdvGulliv"/>
              </a:rPr>
              <a:t>Sentiment analysis is framed in this project as a supervised learning task, where the aim is to classify the sentiment or emotion expressed in a given text.</a:t>
            </a:r>
          </a:p>
        </p:txBody>
      </p:sp>
    </p:spTree>
    <p:extLst>
      <p:ext uri="{BB962C8B-B14F-4D97-AF65-F5344CB8AC3E}">
        <p14:creationId xmlns:p14="http://schemas.microsoft.com/office/powerpoint/2010/main" val="3272457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503933" y="465910"/>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Related Work </a:t>
            </a:r>
            <a:endParaRPr dirty="0"/>
          </a:p>
        </p:txBody>
      </p:sp>
      <p:cxnSp>
        <p:nvCxnSpPr>
          <p:cNvPr id="1969" name="Google Shape;1969;p54"/>
          <p:cNvCxnSpPr/>
          <p:nvPr/>
        </p:nvCxnSpPr>
        <p:spPr>
          <a:xfrm>
            <a:off x="575750" y="38686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005;p58">
            <a:extLst>
              <a:ext uri="{FF2B5EF4-FFF2-40B4-BE49-F238E27FC236}">
                <a16:creationId xmlns:a16="http://schemas.microsoft.com/office/drawing/2014/main" id="{7C88386F-FD3F-53C9-2359-FD50E74E1D63}"/>
              </a:ext>
            </a:extLst>
          </p:cNvPr>
          <p:cNvSpPr txBox="1">
            <a:spLocks/>
          </p:cNvSpPr>
          <p:nvPr/>
        </p:nvSpPr>
        <p:spPr>
          <a:xfrm>
            <a:off x="305607" y="2264362"/>
            <a:ext cx="2772171" cy="11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rtl="0" fontAlgn="base"/>
            <a:r>
              <a:rPr lang="en-US" sz="1200" dirty="0">
                <a:solidFill>
                  <a:schemeClr val="bg1"/>
                </a:solidFill>
                <a:latin typeface="AdvGulliv"/>
              </a:rPr>
              <a:t>The main idea of the article is to provide a comprehensive review and comparative analysis of various web services available for sentiment analysis. It analyze the accuracy and reliability of sentiment analysis results provided by different services, as well as their ease of use, speed, cost, available features, API documentation, and user reviews and other relevant aspects.</a:t>
            </a:r>
            <a:r>
              <a:rPr lang="pt-PT" sz="1200" dirty="0">
                <a:solidFill>
                  <a:schemeClr val="bg1"/>
                </a:solidFill>
                <a:latin typeface="AdvGulliv"/>
              </a:rPr>
              <a:t> </a:t>
            </a:r>
          </a:p>
          <a:p>
            <a:r>
              <a:rPr lang="en-US" sz="1100" dirty="0">
                <a:solidFill>
                  <a:schemeClr val="bg1"/>
                </a:solidFill>
                <a:latin typeface="AdvGulliv"/>
              </a:rPr>
              <a:t> </a:t>
            </a:r>
          </a:p>
        </p:txBody>
      </p:sp>
      <p:sp>
        <p:nvSpPr>
          <p:cNvPr id="3" name="Google Shape;2005;p58">
            <a:extLst>
              <a:ext uri="{FF2B5EF4-FFF2-40B4-BE49-F238E27FC236}">
                <a16:creationId xmlns:a16="http://schemas.microsoft.com/office/drawing/2014/main" id="{DCED49AB-4BE8-3FF5-E858-B554948E887F}"/>
              </a:ext>
            </a:extLst>
          </p:cNvPr>
          <p:cNvSpPr txBox="1">
            <a:spLocks/>
          </p:cNvSpPr>
          <p:nvPr/>
        </p:nvSpPr>
        <p:spPr>
          <a:xfrm>
            <a:off x="305607" y="1711785"/>
            <a:ext cx="2612480" cy="7249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i="1" dirty="0">
                <a:solidFill>
                  <a:schemeClr val="bg1"/>
                </a:solidFill>
                <a:latin typeface="AdvGulliv"/>
              </a:rPr>
              <a:t>Sentiment analysis: A review and comparative analysis of web services.</a:t>
            </a:r>
            <a:br>
              <a:rPr lang="en-US" sz="1200" i="1" dirty="0">
                <a:solidFill>
                  <a:schemeClr val="bg1"/>
                </a:solidFill>
                <a:latin typeface="AdvGulliv"/>
              </a:rPr>
            </a:br>
            <a:br>
              <a:rPr lang="pt-PT" sz="1050" i="1" dirty="0">
                <a:solidFill>
                  <a:schemeClr val="bg1"/>
                </a:solidFill>
                <a:latin typeface="AdvGulliv"/>
              </a:rPr>
            </a:br>
            <a:endParaRPr lang="en-US" sz="1050" i="1" dirty="0">
              <a:solidFill>
                <a:schemeClr val="bg1"/>
              </a:solidFill>
              <a:latin typeface="AdvGulliv"/>
            </a:endParaRPr>
          </a:p>
        </p:txBody>
      </p:sp>
      <p:sp>
        <p:nvSpPr>
          <p:cNvPr id="4" name="Google Shape;2005;p58">
            <a:extLst>
              <a:ext uri="{FF2B5EF4-FFF2-40B4-BE49-F238E27FC236}">
                <a16:creationId xmlns:a16="http://schemas.microsoft.com/office/drawing/2014/main" id="{4600F650-0A55-F15B-763C-101F71262CD7}"/>
              </a:ext>
            </a:extLst>
          </p:cNvPr>
          <p:cNvSpPr txBox="1">
            <a:spLocks/>
          </p:cNvSpPr>
          <p:nvPr/>
        </p:nvSpPr>
        <p:spPr>
          <a:xfrm>
            <a:off x="6258083" y="2264362"/>
            <a:ext cx="2794265" cy="11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rtl="0" fontAlgn="base"/>
            <a:r>
              <a:rPr lang="en-GB" sz="1200" dirty="0">
                <a:solidFill>
                  <a:schemeClr val="bg1"/>
                </a:solidFill>
                <a:latin typeface="AdvGulliv"/>
              </a:rPr>
              <a:t>The authors address the challenge of sentiment analysis on Twitter. Traditional supervised learning methods require manually </a:t>
            </a:r>
            <a:r>
              <a:rPr lang="en-GB" sz="1200" dirty="0" err="1">
                <a:solidFill>
                  <a:schemeClr val="bg1"/>
                </a:solidFill>
                <a:latin typeface="AdvGulliv"/>
              </a:rPr>
              <a:t>labeled</a:t>
            </a:r>
            <a:r>
              <a:rPr lang="en-GB" sz="1200" dirty="0">
                <a:solidFill>
                  <a:schemeClr val="bg1"/>
                </a:solidFill>
                <a:latin typeface="AdvGulliv"/>
              </a:rPr>
              <a:t> data, which can be time-consuming and costly to obtain for large-scale datasets like Twitter.</a:t>
            </a:r>
            <a:r>
              <a:rPr lang="pt-PT" sz="1200" dirty="0">
                <a:solidFill>
                  <a:schemeClr val="bg1"/>
                </a:solidFill>
                <a:latin typeface="AdvGulliv"/>
              </a:rPr>
              <a:t> </a:t>
            </a:r>
            <a:r>
              <a:rPr lang="en-GB" sz="1200" dirty="0">
                <a:solidFill>
                  <a:schemeClr val="bg1"/>
                </a:solidFill>
                <a:latin typeface="AdvGulliv"/>
              </a:rPr>
              <a:t>To overcome this challenge, the authors propose the concept of distant supervision, where they leverage the inherent structure of Twitter to automatically label training data. They use emoticons or hashtags associated with positive or negative sentiments as noisy labels for sentiment classification.</a:t>
            </a:r>
            <a:r>
              <a:rPr lang="pt-PT" sz="1200" dirty="0">
                <a:solidFill>
                  <a:schemeClr val="bg1"/>
                </a:solidFill>
                <a:latin typeface="AdvGulliv"/>
              </a:rPr>
              <a:t> </a:t>
            </a:r>
          </a:p>
        </p:txBody>
      </p:sp>
      <p:sp>
        <p:nvSpPr>
          <p:cNvPr id="6" name="Retângulo Arredondado 5">
            <a:extLst>
              <a:ext uri="{FF2B5EF4-FFF2-40B4-BE49-F238E27FC236}">
                <a16:creationId xmlns:a16="http://schemas.microsoft.com/office/drawing/2014/main" id="{0068FB08-CBC7-3B8D-040E-D7F7197ABF84}"/>
              </a:ext>
            </a:extLst>
          </p:cNvPr>
          <p:cNvSpPr/>
          <p:nvPr/>
        </p:nvSpPr>
        <p:spPr>
          <a:xfrm>
            <a:off x="590603" y="1338554"/>
            <a:ext cx="1801118" cy="301483"/>
          </a:xfrm>
          <a:prstGeom prst="roundRect">
            <a:avLst/>
          </a:prstGeom>
          <a:gradFill flip="none" rotWithShape="1">
            <a:gsLst>
              <a:gs pos="0">
                <a:schemeClr val="accent1">
                  <a:lumMod val="5000"/>
                  <a:lumOff val="95000"/>
                </a:schemeClr>
              </a:gs>
              <a:gs pos="74000">
                <a:schemeClr val="tx2">
                  <a:lumMod val="40000"/>
                  <a:lumOff val="60000"/>
                </a:schemeClr>
              </a:gs>
              <a:gs pos="83000">
                <a:schemeClr val="tx2">
                  <a:lumMod val="60000"/>
                  <a:lumOff val="40000"/>
                </a:schemeClr>
              </a:gs>
              <a:gs pos="100000">
                <a:schemeClr val="tx2">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dirty="0" err="1">
                <a:solidFill>
                  <a:schemeClr val="tx1"/>
                </a:solidFill>
              </a:rPr>
              <a:t>Article</a:t>
            </a:r>
            <a:r>
              <a:rPr lang="pt-PT" sz="1200" dirty="0">
                <a:solidFill>
                  <a:schemeClr val="tx1"/>
                </a:solidFill>
              </a:rPr>
              <a:t> 1</a:t>
            </a:r>
          </a:p>
        </p:txBody>
      </p:sp>
      <p:sp>
        <p:nvSpPr>
          <p:cNvPr id="7" name="Retângulo Arredondado 6">
            <a:extLst>
              <a:ext uri="{FF2B5EF4-FFF2-40B4-BE49-F238E27FC236}">
                <a16:creationId xmlns:a16="http://schemas.microsoft.com/office/drawing/2014/main" id="{827BE13D-D395-C4C7-CA27-4299E5DFFFD9}"/>
              </a:ext>
            </a:extLst>
          </p:cNvPr>
          <p:cNvSpPr/>
          <p:nvPr/>
        </p:nvSpPr>
        <p:spPr>
          <a:xfrm>
            <a:off x="3490186" y="1335615"/>
            <a:ext cx="1801118" cy="301483"/>
          </a:xfrm>
          <a:prstGeom prst="roundRect">
            <a:avLst/>
          </a:prstGeom>
          <a:gradFill flip="none" rotWithShape="1">
            <a:gsLst>
              <a:gs pos="0">
                <a:schemeClr val="accent1">
                  <a:lumMod val="5000"/>
                  <a:lumOff val="95000"/>
                </a:schemeClr>
              </a:gs>
              <a:gs pos="74000">
                <a:schemeClr val="tx2">
                  <a:lumMod val="40000"/>
                  <a:lumOff val="60000"/>
                </a:schemeClr>
              </a:gs>
              <a:gs pos="83000">
                <a:schemeClr val="tx2">
                  <a:lumMod val="60000"/>
                  <a:lumOff val="40000"/>
                </a:schemeClr>
              </a:gs>
              <a:gs pos="100000">
                <a:schemeClr val="tx2">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dirty="0" err="1">
                <a:solidFill>
                  <a:schemeClr val="tx1"/>
                </a:solidFill>
              </a:rPr>
              <a:t>Article</a:t>
            </a:r>
            <a:r>
              <a:rPr lang="pt-PT" sz="1200" dirty="0">
                <a:solidFill>
                  <a:schemeClr val="tx1"/>
                </a:solidFill>
              </a:rPr>
              <a:t> 2</a:t>
            </a:r>
          </a:p>
        </p:txBody>
      </p:sp>
      <p:sp>
        <p:nvSpPr>
          <p:cNvPr id="8" name="Retângulo Arredondado 7">
            <a:extLst>
              <a:ext uri="{FF2B5EF4-FFF2-40B4-BE49-F238E27FC236}">
                <a16:creationId xmlns:a16="http://schemas.microsoft.com/office/drawing/2014/main" id="{95A2E31A-6C22-DDD8-0F60-3BBF15A19945}"/>
              </a:ext>
            </a:extLst>
          </p:cNvPr>
          <p:cNvSpPr/>
          <p:nvPr/>
        </p:nvSpPr>
        <p:spPr>
          <a:xfrm>
            <a:off x="6449279" y="1335615"/>
            <a:ext cx="1801118" cy="301483"/>
          </a:xfrm>
          <a:prstGeom prst="roundRect">
            <a:avLst/>
          </a:prstGeom>
          <a:gradFill flip="none" rotWithShape="1">
            <a:gsLst>
              <a:gs pos="0">
                <a:schemeClr val="accent1">
                  <a:lumMod val="5000"/>
                  <a:lumOff val="95000"/>
                </a:schemeClr>
              </a:gs>
              <a:gs pos="74000">
                <a:schemeClr val="tx2">
                  <a:lumMod val="40000"/>
                  <a:lumOff val="60000"/>
                </a:schemeClr>
              </a:gs>
              <a:gs pos="83000">
                <a:schemeClr val="tx2">
                  <a:lumMod val="60000"/>
                  <a:lumOff val="40000"/>
                </a:schemeClr>
              </a:gs>
              <a:gs pos="100000">
                <a:schemeClr val="tx2">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dirty="0" err="1">
                <a:solidFill>
                  <a:schemeClr val="tx1"/>
                </a:solidFill>
              </a:rPr>
              <a:t>Article</a:t>
            </a:r>
            <a:r>
              <a:rPr lang="pt-PT" sz="1200" dirty="0">
                <a:solidFill>
                  <a:schemeClr val="tx1"/>
                </a:solidFill>
              </a:rPr>
              <a:t> 3</a:t>
            </a:r>
          </a:p>
        </p:txBody>
      </p:sp>
      <p:sp>
        <p:nvSpPr>
          <p:cNvPr id="12" name="Google Shape;2005;p58">
            <a:extLst>
              <a:ext uri="{FF2B5EF4-FFF2-40B4-BE49-F238E27FC236}">
                <a16:creationId xmlns:a16="http://schemas.microsoft.com/office/drawing/2014/main" id="{ADA209C6-8FA4-873C-0A1D-A9250145FD6C}"/>
              </a:ext>
            </a:extLst>
          </p:cNvPr>
          <p:cNvSpPr txBox="1">
            <a:spLocks/>
          </p:cNvSpPr>
          <p:nvPr/>
        </p:nvSpPr>
        <p:spPr>
          <a:xfrm>
            <a:off x="3181566" y="2264362"/>
            <a:ext cx="2972729" cy="11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rtl="0" fontAlgn="base"/>
            <a:r>
              <a:rPr lang="en-US" sz="1200" dirty="0">
                <a:solidFill>
                  <a:schemeClr val="bg1"/>
                </a:solidFill>
                <a:latin typeface="AdvGulliv"/>
              </a:rPr>
              <a:t>The article aims to address the challenges of sentiment analysis in multilingual settings. The authors discuss the various approaches and algorithms used, including traditional machine learning methods like Naive Bayes, Support Vector Machines (SVM), and Random Forests, as well as deep learning models such as Convolutional Neural Networks (CNNs), Recurrent Neural Networks (RNNs), and Transformer-based architectures like BERT.</a:t>
            </a:r>
            <a:r>
              <a:rPr lang="pt-PT" sz="1200" dirty="0">
                <a:solidFill>
                  <a:schemeClr val="bg1"/>
                </a:solidFill>
                <a:latin typeface="AdvGulliv"/>
              </a:rPr>
              <a:t> </a:t>
            </a:r>
          </a:p>
        </p:txBody>
      </p:sp>
      <p:sp>
        <p:nvSpPr>
          <p:cNvPr id="13" name="Google Shape;2005;p58">
            <a:extLst>
              <a:ext uri="{FF2B5EF4-FFF2-40B4-BE49-F238E27FC236}">
                <a16:creationId xmlns:a16="http://schemas.microsoft.com/office/drawing/2014/main" id="{AF75C2F4-8440-1466-3F8E-6F863027E38D}"/>
              </a:ext>
            </a:extLst>
          </p:cNvPr>
          <p:cNvSpPr txBox="1">
            <a:spLocks/>
          </p:cNvSpPr>
          <p:nvPr/>
        </p:nvSpPr>
        <p:spPr>
          <a:xfrm>
            <a:off x="3194829" y="1675996"/>
            <a:ext cx="3089781" cy="7249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i="1" dirty="0" err="1">
                <a:solidFill>
                  <a:schemeClr val="bg1"/>
                </a:solidFill>
                <a:latin typeface="AdvGulliv"/>
              </a:rPr>
              <a:t>Machine</a:t>
            </a:r>
            <a:r>
              <a:rPr lang="pt-PT" sz="1200" i="1" dirty="0">
                <a:solidFill>
                  <a:schemeClr val="bg1"/>
                </a:solidFill>
                <a:latin typeface="AdvGulliv"/>
              </a:rPr>
              <a:t> </a:t>
            </a:r>
            <a:r>
              <a:rPr lang="pt-PT" sz="1200" i="1" dirty="0" err="1">
                <a:solidFill>
                  <a:schemeClr val="bg1"/>
                </a:solidFill>
                <a:latin typeface="AdvGulliv"/>
              </a:rPr>
              <a:t>learning</a:t>
            </a:r>
            <a:r>
              <a:rPr lang="pt-PT" sz="1200" i="1" dirty="0">
                <a:solidFill>
                  <a:schemeClr val="bg1"/>
                </a:solidFill>
                <a:latin typeface="AdvGulliv"/>
              </a:rPr>
              <a:t> </a:t>
            </a:r>
            <a:r>
              <a:rPr lang="pt-PT" sz="1200" i="1" dirty="0" err="1">
                <a:solidFill>
                  <a:schemeClr val="bg1"/>
                </a:solidFill>
                <a:latin typeface="AdvGulliv"/>
              </a:rPr>
              <a:t>and</a:t>
            </a:r>
            <a:r>
              <a:rPr lang="pt-PT" sz="1200" i="1" dirty="0">
                <a:solidFill>
                  <a:schemeClr val="bg1"/>
                </a:solidFill>
                <a:latin typeface="AdvGulliv"/>
              </a:rPr>
              <a:t> </a:t>
            </a:r>
            <a:r>
              <a:rPr lang="pt-PT" sz="1200" i="1" dirty="0" err="1">
                <a:solidFill>
                  <a:schemeClr val="bg1"/>
                </a:solidFill>
                <a:latin typeface="AdvGulliv"/>
              </a:rPr>
              <a:t>deep</a:t>
            </a:r>
            <a:r>
              <a:rPr lang="pt-PT" sz="1200" i="1" dirty="0">
                <a:solidFill>
                  <a:schemeClr val="bg1"/>
                </a:solidFill>
                <a:latin typeface="AdvGulliv"/>
              </a:rPr>
              <a:t> </a:t>
            </a:r>
            <a:r>
              <a:rPr lang="pt-PT" sz="1200" i="1" dirty="0" err="1">
                <a:solidFill>
                  <a:schemeClr val="bg1"/>
                </a:solidFill>
                <a:latin typeface="AdvGulliv"/>
              </a:rPr>
              <a:t>learning</a:t>
            </a:r>
            <a:r>
              <a:rPr lang="pt-PT" sz="1200" i="1" dirty="0">
                <a:solidFill>
                  <a:schemeClr val="bg1"/>
                </a:solidFill>
                <a:latin typeface="AdvGulliv"/>
              </a:rPr>
              <a:t> for </a:t>
            </a:r>
            <a:r>
              <a:rPr lang="pt-PT" sz="1200" i="1" dirty="0" err="1">
                <a:solidFill>
                  <a:schemeClr val="bg1"/>
                </a:solidFill>
                <a:latin typeface="AdvGulliv"/>
              </a:rPr>
              <a:t>sentiment</a:t>
            </a:r>
            <a:r>
              <a:rPr lang="pt-PT" sz="1200" i="1" dirty="0">
                <a:solidFill>
                  <a:schemeClr val="bg1"/>
                </a:solidFill>
                <a:latin typeface="AdvGulliv"/>
              </a:rPr>
              <a:t> </a:t>
            </a:r>
            <a:r>
              <a:rPr lang="pt-PT" sz="1200" i="1" dirty="0" err="1">
                <a:solidFill>
                  <a:schemeClr val="bg1"/>
                </a:solidFill>
                <a:latin typeface="AdvGulliv"/>
              </a:rPr>
              <a:t>analysis</a:t>
            </a:r>
            <a:r>
              <a:rPr lang="pt-PT" sz="1200" i="1" dirty="0">
                <a:solidFill>
                  <a:schemeClr val="bg1"/>
                </a:solidFill>
                <a:latin typeface="AdvGulliv"/>
              </a:rPr>
              <a:t> </a:t>
            </a:r>
            <a:r>
              <a:rPr lang="pt-PT" sz="1200" i="1" dirty="0" err="1">
                <a:solidFill>
                  <a:schemeClr val="bg1"/>
                </a:solidFill>
                <a:latin typeface="AdvGulliv"/>
              </a:rPr>
              <a:t>across</a:t>
            </a:r>
            <a:r>
              <a:rPr lang="pt-PT" sz="1200" i="1" dirty="0">
                <a:solidFill>
                  <a:schemeClr val="bg1"/>
                </a:solidFill>
                <a:latin typeface="AdvGulliv"/>
              </a:rPr>
              <a:t> </a:t>
            </a:r>
            <a:r>
              <a:rPr lang="pt-PT" sz="1200" i="1" dirty="0" err="1">
                <a:solidFill>
                  <a:schemeClr val="bg1"/>
                </a:solidFill>
                <a:latin typeface="AdvGulliv"/>
              </a:rPr>
              <a:t>languages</a:t>
            </a:r>
            <a:r>
              <a:rPr lang="pt-PT" sz="1200" i="1" dirty="0">
                <a:solidFill>
                  <a:schemeClr val="bg1"/>
                </a:solidFill>
                <a:latin typeface="AdvGulliv"/>
              </a:rPr>
              <a:t>: A </a:t>
            </a:r>
            <a:r>
              <a:rPr lang="pt-PT" sz="1200" i="1" dirty="0" err="1">
                <a:solidFill>
                  <a:schemeClr val="bg1"/>
                </a:solidFill>
                <a:latin typeface="AdvGulliv"/>
              </a:rPr>
              <a:t>survey</a:t>
            </a:r>
            <a:r>
              <a:rPr lang="pt-PT" sz="1200" i="1" dirty="0">
                <a:solidFill>
                  <a:schemeClr val="bg1"/>
                </a:solidFill>
                <a:latin typeface="AdvGulliv"/>
              </a:rPr>
              <a:t>.</a:t>
            </a:r>
            <a:endParaRPr lang="en-US" sz="1200" i="1" dirty="0">
              <a:solidFill>
                <a:schemeClr val="bg1"/>
              </a:solidFill>
              <a:latin typeface="AdvGulliv"/>
            </a:endParaRPr>
          </a:p>
        </p:txBody>
      </p:sp>
      <p:sp>
        <p:nvSpPr>
          <p:cNvPr id="14" name="Google Shape;2005;p58">
            <a:extLst>
              <a:ext uri="{FF2B5EF4-FFF2-40B4-BE49-F238E27FC236}">
                <a16:creationId xmlns:a16="http://schemas.microsoft.com/office/drawing/2014/main" id="{2682AC4E-387F-0DA2-2E5B-C4388C0D361A}"/>
              </a:ext>
            </a:extLst>
          </p:cNvPr>
          <p:cNvSpPr txBox="1">
            <a:spLocks/>
          </p:cNvSpPr>
          <p:nvPr/>
        </p:nvSpPr>
        <p:spPr>
          <a:xfrm>
            <a:off x="6258083" y="1686154"/>
            <a:ext cx="2677214" cy="7249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i="1" dirty="0">
                <a:solidFill>
                  <a:schemeClr val="bg1"/>
                </a:solidFill>
                <a:latin typeface="AdvGulliv"/>
              </a:rPr>
              <a:t>Twitter Sentiment Classification using Distant Supervision.</a:t>
            </a:r>
          </a:p>
        </p:txBody>
      </p:sp>
    </p:spTree>
    <p:extLst>
      <p:ext uri="{BB962C8B-B14F-4D97-AF65-F5344CB8AC3E}">
        <p14:creationId xmlns:p14="http://schemas.microsoft.com/office/powerpoint/2010/main" val="326398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571263" y="490772"/>
            <a:ext cx="4629300" cy="529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 Data Profiling</a:t>
            </a:r>
            <a:endParaRPr dirty="0"/>
          </a:p>
        </p:txBody>
      </p:sp>
      <p:cxnSp>
        <p:nvCxnSpPr>
          <p:cNvPr id="2016" name="Google Shape;2016;p58"/>
          <p:cNvCxnSpPr>
            <a:cxnSpLocks/>
          </p:cNvCxnSpPr>
          <p:nvPr/>
        </p:nvCxnSpPr>
        <p:spPr>
          <a:xfrm>
            <a:off x="635839" y="423706"/>
            <a:ext cx="34925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4" name="Google Shape;2024;p58"/>
          <p:cNvGrpSpPr/>
          <p:nvPr/>
        </p:nvGrpSpPr>
        <p:grpSpPr>
          <a:xfrm>
            <a:off x="3157796" y="165883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Agrupar 25">
            <a:extLst>
              <a:ext uri="{FF2B5EF4-FFF2-40B4-BE49-F238E27FC236}">
                <a16:creationId xmlns:a16="http://schemas.microsoft.com/office/drawing/2014/main" id="{0C328C16-7593-7D8B-F2A8-DA74D581D24D}"/>
              </a:ext>
            </a:extLst>
          </p:cNvPr>
          <p:cNvGrpSpPr/>
          <p:nvPr/>
        </p:nvGrpSpPr>
        <p:grpSpPr>
          <a:xfrm>
            <a:off x="1942831" y="1899055"/>
            <a:ext cx="1166611" cy="997511"/>
            <a:chOff x="597707" y="1686919"/>
            <a:chExt cx="1309294" cy="997511"/>
          </a:xfrm>
        </p:grpSpPr>
        <p:sp>
          <p:nvSpPr>
            <p:cNvPr id="21" name="CaixaDeTexto 20">
              <a:extLst>
                <a:ext uri="{FF2B5EF4-FFF2-40B4-BE49-F238E27FC236}">
                  <a16:creationId xmlns:a16="http://schemas.microsoft.com/office/drawing/2014/main" id="{F931D276-1DF8-41A0-2F11-EB9F9F84A082}"/>
                </a:ext>
              </a:extLst>
            </p:cNvPr>
            <p:cNvSpPr txBox="1"/>
            <p:nvPr/>
          </p:nvSpPr>
          <p:spPr>
            <a:xfrm>
              <a:off x="597707" y="1686919"/>
              <a:ext cx="1224787" cy="400110"/>
            </a:xfrm>
            <a:prstGeom prst="rect">
              <a:avLst/>
            </a:prstGeom>
            <a:noFill/>
          </p:spPr>
          <p:txBody>
            <a:bodyPr wrap="square" rtlCol="0">
              <a:spAutoFit/>
            </a:bodyPr>
            <a:lstStyle/>
            <a:p>
              <a:r>
                <a:rPr lang="pt-PT" sz="2000" b="1" dirty="0">
                  <a:solidFill>
                    <a:schemeClr val="bg1"/>
                  </a:solidFill>
                  <a:latin typeface="Arial Nova" panose="020B0504020202020204" pitchFamily="34" charset="0"/>
                </a:rPr>
                <a:t>+ 1.5 M</a:t>
              </a:r>
              <a:endParaRPr lang="en-US" sz="2000" b="1" dirty="0">
                <a:solidFill>
                  <a:schemeClr val="bg1"/>
                </a:solidFill>
                <a:latin typeface="Arial Nova" panose="020B0504020202020204" pitchFamily="34" charset="0"/>
              </a:endParaRPr>
            </a:p>
          </p:txBody>
        </p:sp>
        <p:sp>
          <p:nvSpPr>
            <p:cNvPr id="24" name="CaixaDeTexto 23">
              <a:extLst>
                <a:ext uri="{FF2B5EF4-FFF2-40B4-BE49-F238E27FC236}">
                  <a16:creationId xmlns:a16="http://schemas.microsoft.com/office/drawing/2014/main" id="{70016258-5EBC-8B76-328A-242EBBF66C5B}"/>
                </a:ext>
              </a:extLst>
            </p:cNvPr>
            <p:cNvSpPr txBox="1"/>
            <p:nvPr/>
          </p:nvSpPr>
          <p:spPr>
            <a:xfrm>
              <a:off x="811232" y="2099655"/>
              <a:ext cx="1095769" cy="584775"/>
            </a:xfrm>
            <a:prstGeom prst="rect">
              <a:avLst/>
            </a:prstGeom>
            <a:noFill/>
          </p:spPr>
          <p:txBody>
            <a:bodyPr wrap="square">
              <a:spAutoFit/>
            </a:bodyPr>
            <a:lstStyle/>
            <a:p>
              <a:r>
                <a:rPr lang="en" sz="1600" dirty="0">
                  <a:solidFill>
                    <a:schemeClr val="bg1"/>
                  </a:solidFill>
                  <a:latin typeface="AdvGulliv"/>
                </a:rPr>
                <a:t>Labeled Tweets</a:t>
              </a:r>
              <a:endParaRPr lang="en-US" sz="1600" dirty="0">
                <a:solidFill>
                  <a:schemeClr val="bg1"/>
                </a:solidFill>
                <a:latin typeface="AdvGulliv"/>
              </a:endParaRPr>
            </a:p>
          </p:txBody>
        </p:sp>
      </p:grpSp>
      <p:pic>
        <p:nvPicPr>
          <p:cNvPr id="1026" name="Picture 2" descr="Microsoft Apps">
            <a:extLst>
              <a:ext uri="{FF2B5EF4-FFF2-40B4-BE49-F238E27FC236}">
                <a16:creationId xmlns:a16="http://schemas.microsoft.com/office/drawing/2014/main" id="{EAC308B8-D231-9165-3372-7C2F8E5C4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66" y="1923269"/>
            <a:ext cx="949084" cy="949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nford-logo - IMeasureU">
            <a:extLst>
              <a:ext uri="{FF2B5EF4-FFF2-40B4-BE49-F238E27FC236}">
                <a16:creationId xmlns:a16="http://schemas.microsoft.com/office/drawing/2014/main" id="{7972A610-E387-8F88-166C-61204B35B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42" y="3002430"/>
            <a:ext cx="1295356" cy="565524"/>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B49A8D58-1DE6-3964-CBA6-66C6F5D58656}"/>
              </a:ext>
            </a:extLst>
          </p:cNvPr>
          <p:cNvSpPr txBox="1"/>
          <p:nvPr/>
        </p:nvSpPr>
        <p:spPr>
          <a:xfrm>
            <a:off x="677591" y="1264722"/>
            <a:ext cx="4572000" cy="369332"/>
          </a:xfrm>
          <a:prstGeom prst="rect">
            <a:avLst/>
          </a:prstGeom>
          <a:noFill/>
        </p:spPr>
        <p:txBody>
          <a:bodyPr wrap="square">
            <a:spAutoFit/>
          </a:bodyPr>
          <a:lstStyle/>
          <a:p>
            <a:r>
              <a:rPr lang="en-US" sz="1800" b="1" dirty="0">
                <a:solidFill>
                  <a:schemeClr val="bg1"/>
                </a:solidFill>
              </a:rPr>
              <a:t>Dataset: Sentiment140</a:t>
            </a:r>
          </a:p>
        </p:txBody>
      </p:sp>
      <p:grpSp>
        <p:nvGrpSpPr>
          <p:cNvPr id="15" name="Agrupar 14">
            <a:extLst>
              <a:ext uri="{FF2B5EF4-FFF2-40B4-BE49-F238E27FC236}">
                <a16:creationId xmlns:a16="http://schemas.microsoft.com/office/drawing/2014/main" id="{69A63EB6-6957-BFE9-C553-6A95C30F6FA2}"/>
              </a:ext>
            </a:extLst>
          </p:cNvPr>
          <p:cNvGrpSpPr/>
          <p:nvPr/>
        </p:nvGrpSpPr>
        <p:grpSpPr>
          <a:xfrm>
            <a:off x="4590067" y="2704340"/>
            <a:ext cx="2603013" cy="651435"/>
            <a:chOff x="4598156" y="1824691"/>
            <a:chExt cx="2603013" cy="651435"/>
          </a:xfrm>
        </p:grpSpPr>
        <p:pic>
          <p:nvPicPr>
            <p:cNvPr id="6" name="Gráfico 5" descr="Balão de fala destaque">
              <a:extLst>
                <a:ext uri="{FF2B5EF4-FFF2-40B4-BE49-F238E27FC236}">
                  <a16:creationId xmlns:a16="http://schemas.microsoft.com/office/drawing/2014/main" id="{A4F13482-6FB4-9AA1-4134-E13532442B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8156" y="1824691"/>
              <a:ext cx="651435" cy="651435"/>
            </a:xfrm>
            <a:prstGeom prst="rect">
              <a:avLst/>
            </a:prstGeom>
          </p:spPr>
        </p:pic>
        <p:sp>
          <p:nvSpPr>
            <p:cNvPr id="8" name="CaixaDeTexto 7">
              <a:extLst>
                <a:ext uri="{FF2B5EF4-FFF2-40B4-BE49-F238E27FC236}">
                  <a16:creationId xmlns:a16="http://schemas.microsoft.com/office/drawing/2014/main" id="{8821352E-7654-1FC6-A257-D149BA69DB55}"/>
                </a:ext>
              </a:extLst>
            </p:cNvPr>
            <p:cNvSpPr txBox="1"/>
            <p:nvPr/>
          </p:nvSpPr>
          <p:spPr>
            <a:xfrm>
              <a:off x="5339977" y="1934702"/>
              <a:ext cx="1861192" cy="307777"/>
            </a:xfrm>
            <a:prstGeom prst="rect">
              <a:avLst/>
            </a:prstGeom>
            <a:noFill/>
          </p:spPr>
          <p:txBody>
            <a:bodyPr wrap="square">
              <a:spAutoFit/>
            </a:bodyPr>
            <a:lstStyle/>
            <a:p>
              <a:r>
                <a:rPr lang="pt-PT" dirty="0" err="1">
                  <a:solidFill>
                    <a:schemeClr val="bg1"/>
                  </a:solidFill>
                  <a:latin typeface="AdvGulliv"/>
                </a:rPr>
                <a:t>The</a:t>
              </a:r>
              <a:r>
                <a:rPr lang="pt-PT" dirty="0">
                  <a:solidFill>
                    <a:schemeClr val="bg1"/>
                  </a:solidFill>
                  <a:latin typeface="AdvGulliv"/>
                </a:rPr>
                <a:t> </a:t>
              </a:r>
              <a:r>
                <a:rPr lang="pt-PT" dirty="0" err="1">
                  <a:solidFill>
                    <a:schemeClr val="bg1"/>
                  </a:solidFill>
                  <a:latin typeface="AdvGulliv"/>
                </a:rPr>
                <a:t>t</a:t>
              </a:r>
              <a:r>
                <a:rPr lang="pt-PT" sz="1400" dirty="0" err="1">
                  <a:solidFill>
                    <a:schemeClr val="bg1"/>
                  </a:solidFill>
                  <a:latin typeface="AdvGulliv"/>
                  <a:cs typeface="Arial"/>
                  <a:sym typeface="Arial"/>
                </a:rPr>
                <a:t>ext</a:t>
              </a:r>
              <a:r>
                <a:rPr lang="pt-PT" sz="1400" dirty="0">
                  <a:solidFill>
                    <a:schemeClr val="bg1"/>
                  </a:solidFill>
                  <a:latin typeface="AdvGulliv"/>
                  <a:cs typeface="Arial"/>
                  <a:sym typeface="Arial"/>
                </a:rPr>
                <a:t> </a:t>
              </a:r>
              <a:r>
                <a:rPr lang="pt-PT" sz="1400" dirty="0" err="1">
                  <a:solidFill>
                    <a:schemeClr val="bg1"/>
                  </a:solidFill>
                  <a:latin typeface="AdvGulliv"/>
                  <a:cs typeface="Arial"/>
                  <a:sym typeface="Arial"/>
                </a:rPr>
                <a:t>of</a:t>
              </a:r>
              <a:r>
                <a:rPr lang="pt-PT" sz="1400" dirty="0">
                  <a:solidFill>
                    <a:schemeClr val="bg1"/>
                  </a:solidFill>
                  <a:latin typeface="AdvGulliv"/>
                  <a:cs typeface="Arial"/>
                  <a:sym typeface="Arial"/>
                </a:rPr>
                <a:t> </a:t>
              </a:r>
              <a:r>
                <a:rPr lang="pt-PT" sz="1400" dirty="0" err="1">
                  <a:solidFill>
                    <a:schemeClr val="bg1"/>
                  </a:solidFill>
                  <a:latin typeface="AdvGulliv"/>
                  <a:cs typeface="Arial"/>
                  <a:sym typeface="Arial"/>
                </a:rPr>
                <a:t>the</a:t>
              </a:r>
              <a:r>
                <a:rPr lang="pt-PT" sz="1400" dirty="0">
                  <a:solidFill>
                    <a:schemeClr val="bg1"/>
                  </a:solidFill>
                  <a:latin typeface="AdvGulliv"/>
                  <a:cs typeface="Arial"/>
                  <a:sym typeface="Arial"/>
                </a:rPr>
                <a:t> tweet </a:t>
              </a:r>
              <a:endParaRPr lang="pt-PT" sz="1400" dirty="0">
                <a:solidFill>
                  <a:schemeClr val="bg1"/>
                </a:solidFill>
                <a:latin typeface="AdvGulliv"/>
                <a:cs typeface="Arial"/>
              </a:endParaRPr>
            </a:p>
          </p:txBody>
        </p:sp>
      </p:grpSp>
      <p:grpSp>
        <p:nvGrpSpPr>
          <p:cNvPr id="16" name="Agrupar 15">
            <a:extLst>
              <a:ext uri="{FF2B5EF4-FFF2-40B4-BE49-F238E27FC236}">
                <a16:creationId xmlns:a16="http://schemas.microsoft.com/office/drawing/2014/main" id="{281B7485-F106-D3D2-CFE4-CBE8D56F7025}"/>
              </a:ext>
            </a:extLst>
          </p:cNvPr>
          <p:cNvGrpSpPr/>
          <p:nvPr/>
        </p:nvGrpSpPr>
        <p:grpSpPr>
          <a:xfrm>
            <a:off x="4590067" y="3450802"/>
            <a:ext cx="2805092" cy="738664"/>
            <a:chOff x="4585803" y="2527234"/>
            <a:chExt cx="2805092" cy="738664"/>
          </a:xfrm>
        </p:grpSpPr>
        <p:pic>
          <p:nvPicPr>
            <p:cNvPr id="10" name="Gráfico 9" descr="Contorno de rosto risonho com preenchimento sólido">
              <a:extLst>
                <a:ext uri="{FF2B5EF4-FFF2-40B4-BE49-F238E27FC236}">
                  <a16:creationId xmlns:a16="http://schemas.microsoft.com/office/drawing/2014/main" id="{E422CA70-F739-17B6-F475-F40C774DEF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5803" y="2527234"/>
              <a:ext cx="391559" cy="391559"/>
            </a:xfrm>
            <a:prstGeom prst="rect">
              <a:avLst/>
            </a:prstGeom>
          </p:spPr>
        </p:pic>
        <p:pic>
          <p:nvPicPr>
            <p:cNvPr id="12" name="Gráfico 11" descr="Contorno de rosto cansado com preenchimento sólido">
              <a:extLst>
                <a:ext uri="{FF2B5EF4-FFF2-40B4-BE49-F238E27FC236}">
                  <a16:creationId xmlns:a16="http://schemas.microsoft.com/office/drawing/2014/main" id="{43C07B09-4099-CABA-A15A-48CD0446DF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04627" y="2756627"/>
              <a:ext cx="391559" cy="391559"/>
            </a:xfrm>
            <a:prstGeom prst="rect">
              <a:avLst/>
            </a:prstGeom>
          </p:spPr>
        </p:pic>
        <p:sp>
          <p:nvSpPr>
            <p:cNvPr id="14" name="CaixaDeTexto 13">
              <a:extLst>
                <a:ext uri="{FF2B5EF4-FFF2-40B4-BE49-F238E27FC236}">
                  <a16:creationId xmlns:a16="http://schemas.microsoft.com/office/drawing/2014/main" id="{DFF4294A-4ADD-1974-3344-6001B0BCB027}"/>
                </a:ext>
              </a:extLst>
            </p:cNvPr>
            <p:cNvSpPr txBox="1"/>
            <p:nvPr/>
          </p:nvSpPr>
          <p:spPr>
            <a:xfrm>
              <a:off x="5380474" y="2527234"/>
              <a:ext cx="2010421" cy="738664"/>
            </a:xfrm>
            <a:prstGeom prst="rect">
              <a:avLst/>
            </a:prstGeom>
            <a:noFill/>
          </p:spPr>
          <p:txBody>
            <a:bodyPr wrap="square">
              <a:spAutoFit/>
            </a:bodyPr>
            <a:lstStyle/>
            <a:p>
              <a:r>
                <a:rPr lang="pt-PT" dirty="0" err="1">
                  <a:solidFill>
                    <a:schemeClr val="bg1"/>
                  </a:solidFill>
                  <a:latin typeface="AdvGulliv"/>
                </a:rPr>
                <a:t>T</a:t>
              </a:r>
              <a:r>
                <a:rPr lang="pt-PT" sz="1400" dirty="0" err="1">
                  <a:solidFill>
                    <a:schemeClr val="bg1"/>
                  </a:solidFill>
                  <a:latin typeface="AdvGulliv"/>
                  <a:cs typeface="Arial"/>
                  <a:sym typeface="Arial"/>
                </a:rPr>
                <a:t>he</a:t>
              </a:r>
              <a:r>
                <a:rPr lang="pt-PT" sz="1400" dirty="0">
                  <a:solidFill>
                    <a:schemeClr val="bg1"/>
                  </a:solidFill>
                  <a:latin typeface="AdvGulliv"/>
                  <a:cs typeface="Arial"/>
                  <a:sym typeface="Arial"/>
                </a:rPr>
                <a:t> </a:t>
              </a:r>
              <a:r>
                <a:rPr lang="pt-PT" sz="1400" dirty="0" err="1">
                  <a:solidFill>
                    <a:schemeClr val="bg1"/>
                  </a:solidFill>
                  <a:latin typeface="AdvGulliv"/>
                  <a:cs typeface="Arial"/>
                  <a:sym typeface="Arial"/>
                </a:rPr>
                <a:t>polarity</a:t>
              </a:r>
              <a:r>
                <a:rPr lang="pt-PT" sz="1400" dirty="0">
                  <a:solidFill>
                    <a:schemeClr val="bg1"/>
                  </a:solidFill>
                  <a:latin typeface="AdvGulliv"/>
                  <a:cs typeface="Arial"/>
                  <a:sym typeface="Arial"/>
                </a:rPr>
                <a:t> </a:t>
              </a:r>
              <a:r>
                <a:rPr lang="pt-PT" sz="1400" dirty="0" err="1">
                  <a:solidFill>
                    <a:schemeClr val="bg1"/>
                  </a:solidFill>
                  <a:latin typeface="AdvGulliv"/>
                  <a:cs typeface="Arial"/>
                  <a:sym typeface="Arial"/>
                </a:rPr>
                <a:t>of</a:t>
              </a:r>
              <a:r>
                <a:rPr lang="pt-PT" sz="1400" dirty="0">
                  <a:solidFill>
                    <a:schemeClr val="bg1"/>
                  </a:solidFill>
                  <a:latin typeface="AdvGulliv"/>
                  <a:cs typeface="Arial"/>
                  <a:sym typeface="Arial"/>
                </a:rPr>
                <a:t> </a:t>
              </a:r>
              <a:r>
                <a:rPr lang="pt-PT" sz="1400" dirty="0" err="1">
                  <a:solidFill>
                    <a:schemeClr val="bg1"/>
                  </a:solidFill>
                  <a:latin typeface="AdvGulliv"/>
                  <a:cs typeface="Arial"/>
                  <a:sym typeface="Arial"/>
                </a:rPr>
                <a:t>the</a:t>
              </a:r>
              <a:r>
                <a:rPr lang="pt-PT" sz="1400" dirty="0">
                  <a:solidFill>
                    <a:schemeClr val="bg1"/>
                  </a:solidFill>
                  <a:latin typeface="AdvGulliv"/>
                  <a:cs typeface="Arial"/>
                  <a:sym typeface="Arial"/>
                </a:rPr>
                <a:t> tweet </a:t>
              </a:r>
            </a:p>
            <a:p>
              <a:r>
                <a:rPr lang="pt-PT" sz="1400" dirty="0">
                  <a:solidFill>
                    <a:schemeClr val="bg1"/>
                  </a:solidFill>
                  <a:latin typeface="AdvGulliv"/>
                  <a:cs typeface="Arial"/>
                  <a:sym typeface="Arial"/>
                </a:rPr>
                <a:t>(Negative</a:t>
              </a:r>
              <a:r>
                <a:rPr lang="pt-PT" dirty="0">
                  <a:solidFill>
                    <a:schemeClr val="bg1"/>
                  </a:solidFill>
                  <a:latin typeface="AdvGulliv"/>
                </a:rPr>
                <a:t> </a:t>
              </a:r>
              <a:r>
                <a:rPr lang="pt-PT" dirty="0" err="1">
                  <a:solidFill>
                    <a:schemeClr val="bg1"/>
                  </a:solidFill>
                  <a:latin typeface="AdvGulliv"/>
                </a:rPr>
                <a:t>or</a:t>
              </a:r>
              <a:r>
                <a:rPr lang="pt-PT" dirty="0">
                  <a:solidFill>
                    <a:schemeClr val="bg1"/>
                  </a:solidFill>
                  <a:latin typeface="AdvGulliv"/>
                </a:rPr>
                <a:t> P</a:t>
              </a:r>
              <a:r>
                <a:rPr lang="pt-PT" sz="1400" dirty="0">
                  <a:solidFill>
                    <a:schemeClr val="bg1"/>
                  </a:solidFill>
                  <a:latin typeface="AdvGulliv"/>
                  <a:cs typeface="Arial"/>
                  <a:sym typeface="Arial"/>
                </a:rPr>
                <a:t>ositive)</a:t>
              </a:r>
              <a:br>
                <a:rPr lang="pt-PT" sz="1400" dirty="0">
                  <a:solidFill>
                    <a:schemeClr val="bg1"/>
                  </a:solidFill>
                  <a:latin typeface="AdvGulliv"/>
                  <a:cs typeface="Arial"/>
                  <a:sym typeface="Arial"/>
                </a:rPr>
              </a:br>
              <a:endParaRPr lang="en-US" dirty="0"/>
            </a:p>
          </p:txBody>
        </p:sp>
      </p:grpSp>
      <p:grpSp>
        <p:nvGrpSpPr>
          <p:cNvPr id="22" name="Agrupar 21">
            <a:extLst>
              <a:ext uri="{FF2B5EF4-FFF2-40B4-BE49-F238E27FC236}">
                <a16:creationId xmlns:a16="http://schemas.microsoft.com/office/drawing/2014/main" id="{AD1CB5DB-20A9-E35A-3AD4-A626B3A0C782}"/>
              </a:ext>
            </a:extLst>
          </p:cNvPr>
          <p:cNvGrpSpPr/>
          <p:nvPr/>
        </p:nvGrpSpPr>
        <p:grpSpPr>
          <a:xfrm>
            <a:off x="4604517" y="2077223"/>
            <a:ext cx="2600956" cy="574388"/>
            <a:chOff x="4675203" y="3435335"/>
            <a:chExt cx="2600956" cy="574388"/>
          </a:xfrm>
        </p:grpSpPr>
        <p:pic>
          <p:nvPicPr>
            <p:cNvPr id="18" name="Gráfico 17" descr="Calendário diário com preenchimento sólido">
              <a:extLst>
                <a:ext uri="{FF2B5EF4-FFF2-40B4-BE49-F238E27FC236}">
                  <a16:creationId xmlns:a16="http://schemas.microsoft.com/office/drawing/2014/main" id="{760B0E5A-73E8-342D-7B33-0BCC0CD9A6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5203" y="3435335"/>
              <a:ext cx="574388" cy="574388"/>
            </a:xfrm>
            <a:prstGeom prst="rect">
              <a:avLst/>
            </a:prstGeom>
          </p:spPr>
        </p:pic>
        <p:sp>
          <p:nvSpPr>
            <p:cNvPr id="20" name="CaixaDeTexto 19">
              <a:extLst>
                <a:ext uri="{FF2B5EF4-FFF2-40B4-BE49-F238E27FC236}">
                  <a16:creationId xmlns:a16="http://schemas.microsoft.com/office/drawing/2014/main" id="{55426DE0-D1BC-BB1A-D5B9-650B889A407E}"/>
                </a:ext>
              </a:extLst>
            </p:cNvPr>
            <p:cNvSpPr txBox="1"/>
            <p:nvPr/>
          </p:nvSpPr>
          <p:spPr>
            <a:xfrm>
              <a:off x="5399587" y="3567954"/>
              <a:ext cx="1876572" cy="307777"/>
            </a:xfrm>
            <a:prstGeom prst="rect">
              <a:avLst/>
            </a:prstGeom>
            <a:noFill/>
          </p:spPr>
          <p:txBody>
            <a:bodyPr wrap="square">
              <a:spAutoFit/>
            </a:bodyPr>
            <a:lstStyle/>
            <a:p>
              <a:r>
                <a:rPr lang="pt-PT" dirty="0" err="1">
                  <a:solidFill>
                    <a:schemeClr val="bg1"/>
                  </a:solidFill>
                  <a:latin typeface="AdvGulliv"/>
                </a:rPr>
                <a:t>The</a:t>
              </a:r>
              <a:r>
                <a:rPr lang="pt-PT" dirty="0">
                  <a:solidFill>
                    <a:schemeClr val="bg1"/>
                  </a:solidFill>
                  <a:latin typeface="AdvGulliv"/>
                </a:rPr>
                <a:t> date </a:t>
              </a:r>
              <a:r>
                <a:rPr lang="pt-PT" sz="1400" dirty="0" err="1">
                  <a:solidFill>
                    <a:schemeClr val="bg1"/>
                  </a:solidFill>
                  <a:latin typeface="AdvGulliv"/>
                  <a:cs typeface="Arial"/>
                  <a:sym typeface="Arial"/>
                </a:rPr>
                <a:t>of</a:t>
              </a:r>
              <a:r>
                <a:rPr lang="pt-PT" sz="1400" dirty="0">
                  <a:solidFill>
                    <a:schemeClr val="bg1"/>
                  </a:solidFill>
                  <a:latin typeface="AdvGulliv"/>
                  <a:cs typeface="Arial"/>
                  <a:sym typeface="Arial"/>
                </a:rPr>
                <a:t> </a:t>
              </a:r>
              <a:r>
                <a:rPr lang="pt-PT" sz="1400" dirty="0" err="1">
                  <a:solidFill>
                    <a:schemeClr val="bg1"/>
                  </a:solidFill>
                  <a:latin typeface="AdvGulliv"/>
                  <a:cs typeface="Arial"/>
                  <a:sym typeface="Arial"/>
                </a:rPr>
                <a:t>the</a:t>
              </a:r>
              <a:r>
                <a:rPr lang="pt-PT" sz="1400" dirty="0">
                  <a:solidFill>
                    <a:schemeClr val="bg1"/>
                  </a:solidFill>
                  <a:latin typeface="AdvGulliv"/>
                  <a:cs typeface="Arial"/>
                  <a:sym typeface="Arial"/>
                </a:rPr>
                <a:t> tweet</a:t>
              </a:r>
              <a:endParaRPr lang="en-US" dirty="0"/>
            </a:p>
          </p:txBody>
        </p:sp>
      </p:grpSp>
      <p:grpSp>
        <p:nvGrpSpPr>
          <p:cNvPr id="29" name="Agrupar 28">
            <a:extLst>
              <a:ext uri="{FF2B5EF4-FFF2-40B4-BE49-F238E27FC236}">
                <a16:creationId xmlns:a16="http://schemas.microsoft.com/office/drawing/2014/main" id="{1831A67F-67BE-33CB-E329-207FF41B06F3}"/>
              </a:ext>
            </a:extLst>
          </p:cNvPr>
          <p:cNvGrpSpPr/>
          <p:nvPr/>
        </p:nvGrpSpPr>
        <p:grpSpPr>
          <a:xfrm>
            <a:off x="4596211" y="1445266"/>
            <a:ext cx="2846907" cy="574388"/>
            <a:chOff x="4481874" y="1359249"/>
            <a:chExt cx="2846907" cy="574388"/>
          </a:xfrm>
        </p:grpSpPr>
        <p:pic>
          <p:nvPicPr>
            <p:cNvPr id="25" name="Gráfico 24" descr="Distintivo de colaborador com preenchimento sólido">
              <a:extLst>
                <a:ext uri="{FF2B5EF4-FFF2-40B4-BE49-F238E27FC236}">
                  <a16:creationId xmlns:a16="http://schemas.microsoft.com/office/drawing/2014/main" id="{04D8DB63-ACDB-958C-95D3-C9EC3D0566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874" y="1359249"/>
              <a:ext cx="574388" cy="574388"/>
            </a:xfrm>
            <a:prstGeom prst="rect">
              <a:avLst/>
            </a:prstGeom>
          </p:spPr>
        </p:pic>
        <p:sp>
          <p:nvSpPr>
            <p:cNvPr id="28" name="CaixaDeTexto 27">
              <a:extLst>
                <a:ext uri="{FF2B5EF4-FFF2-40B4-BE49-F238E27FC236}">
                  <a16:creationId xmlns:a16="http://schemas.microsoft.com/office/drawing/2014/main" id="{F4F648B9-84F3-86DE-02A7-46676DA6FBA5}"/>
                </a:ext>
              </a:extLst>
            </p:cNvPr>
            <p:cNvSpPr txBox="1"/>
            <p:nvPr/>
          </p:nvSpPr>
          <p:spPr>
            <a:xfrm>
              <a:off x="5181222" y="1518949"/>
              <a:ext cx="2147559" cy="307777"/>
            </a:xfrm>
            <a:prstGeom prst="rect">
              <a:avLst/>
            </a:prstGeom>
            <a:noFill/>
          </p:spPr>
          <p:txBody>
            <a:bodyPr wrap="square">
              <a:spAutoFit/>
            </a:bodyPr>
            <a:lstStyle/>
            <a:p>
              <a:r>
                <a:rPr lang="pt-PT" dirty="0" err="1">
                  <a:solidFill>
                    <a:schemeClr val="bg1"/>
                  </a:solidFill>
                  <a:latin typeface="AdvGulliv"/>
                </a:rPr>
                <a:t>T</a:t>
              </a:r>
              <a:r>
                <a:rPr lang="pt-PT" sz="1400" dirty="0" err="1">
                  <a:solidFill>
                    <a:schemeClr val="bg1"/>
                  </a:solidFill>
                  <a:latin typeface="AdvGulliv"/>
                  <a:cs typeface="Arial"/>
                  <a:sym typeface="Arial"/>
                </a:rPr>
                <a:t>he</a:t>
              </a:r>
              <a:r>
                <a:rPr lang="pt-PT" sz="1400" dirty="0">
                  <a:solidFill>
                    <a:schemeClr val="bg1"/>
                  </a:solidFill>
                  <a:latin typeface="AdvGulliv"/>
                  <a:cs typeface="Arial"/>
                  <a:sym typeface="Arial"/>
                </a:rPr>
                <a:t> @user </a:t>
              </a:r>
              <a:r>
                <a:rPr lang="pt-PT" sz="1400" dirty="0" err="1">
                  <a:solidFill>
                    <a:schemeClr val="bg1"/>
                  </a:solidFill>
                  <a:latin typeface="AdvGulliv"/>
                  <a:cs typeface="Arial"/>
                  <a:sym typeface="Arial"/>
                </a:rPr>
                <a:t>that</a:t>
              </a:r>
              <a:r>
                <a:rPr lang="pt-PT" sz="1400" dirty="0">
                  <a:solidFill>
                    <a:schemeClr val="bg1"/>
                  </a:solidFill>
                  <a:latin typeface="AdvGulliv"/>
                  <a:cs typeface="Arial"/>
                  <a:sym typeface="Arial"/>
                </a:rPr>
                <a:t> </a:t>
              </a:r>
              <a:r>
                <a:rPr lang="pt-PT" sz="1400" dirty="0" err="1">
                  <a:solidFill>
                    <a:schemeClr val="bg1"/>
                  </a:solidFill>
                  <a:latin typeface="AdvGulliv"/>
                  <a:cs typeface="Arial"/>
                  <a:sym typeface="Arial"/>
                </a:rPr>
                <a:t>tweeted</a:t>
              </a:r>
              <a:r>
                <a:rPr lang="pt-PT" sz="1400" dirty="0">
                  <a:solidFill>
                    <a:schemeClr val="bg1"/>
                  </a:solidFill>
                  <a:latin typeface="AdvGulliv"/>
                  <a:cs typeface="Arial"/>
                  <a:sym typeface="Arial"/>
                </a:rPr>
                <a:t> </a:t>
              </a:r>
              <a:endParaRPr lang="en-US" dirty="0"/>
            </a:p>
          </p:txBody>
        </p:sp>
      </p:grpSp>
      <p:sp>
        <p:nvSpPr>
          <p:cNvPr id="31" name="CaixaDeTexto 30">
            <a:extLst>
              <a:ext uri="{FF2B5EF4-FFF2-40B4-BE49-F238E27FC236}">
                <a16:creationId xmlns:a16="http://schemas.microsoft.com/office/drawing/2014/main" id="{C4C3F37B-AA5B-6C45-337B-A92EB0129C94}"/>
              </a:ext>
            </a:extLst>
          </p:cNvPr>
          <p:cNvSpPr txBox="1"/>
          <p:nvPr/>
        </p:nvSpPr>
        <p:spPr>
          <a:xfrm>
            <a:off x="195693" y="4440601"/>
            <a:ext cx="4295918" cy="461665"/>
          </a:xfrm>
          <a:prstGeom prst="rect">
            <a:avLst/>
          </a:prstGeom>
          <a:noFill/>
        </p:spPr>
        <p:txBody>
          <a:bodyPr wrap="square">
            <a:spAutoFit/>
          </a:bodyPr>
          <a:lstStyle/>
          <a:p>
            <a:pPr marL="139700" indent="0" algn="l">
              <a:buNone/>
            </a:pPr>
            <a:r>
              <a:rPr lang="pt-PT" sz="1200" dirty="0">
                <a:solidFill>
                  <a:schemeClr val="bg1"/>
                </a:solidFill>
                <a:latin typeface="AdvGulliv"/>
                <a:cs typeface="Arial"/>
                <a:sym typeface="Arial"/>
              </a:rPr>
              <a:t>Tweets </a:t>
            </a:r>
            <a:r>
              <a:rPr lang="pt-PT" sz="1200" dirty="0" err="1">
                <a:solidFill>
                  <a:schemeClr val="bg1"/>
                </a:solidFill>
                <a:latin typeface="AdvGulliv"/>
                <a:cs typeface="Arial"/>
                <a:sym typeface="Arial"/>
              </a:rPr>
              <a:t>with</a:t>
            </a:r>
            <a:r>
              <a:rPr lang="pt-PT" sz="1200" dirty="0">
                <a:solidFill>
                  <a:schemeClr val="bg1"/>
                </a:solidFill>
                <a:latin typeface="AdvGulliv"/>
                <a:cs typeface="Arial"/>
                <a:sym typeface="Arial"/>
              </a:rPr>
              <a:t> positive emoticons, </a:t>
            </a:r>
            <a:r>
              <a:rPr lang="pt-PT" sz="1200" dirty="0" err="1">
                <a:solidFill>
                  <a:schemeClr val="bg1"/>
                </a:solidFill>
                <a:latin typeface="AdvGulliv"/>
                <a:cs typeface="Arial"/>
                <a:sym typeface="Arial"/>
              </a:rPr>
              <a:t>like</a:t>
            </a:r>
            <a:r>
              <a:rPr lang="pt-PT" sz="1200" dirty="0">
                <a:solidFill>
                  <a:schemeClr val="bg1"/>
                </a:solidFill>
                <a:latin typeface="AdvGulliv"/>
                <a:cs typeface="Arial"/>
                <a:sym typeface="Arial"/>
              </a:rPr>
              <a:t> :) </a:t>
            </a:r>
            <a:r>
              <a:rPr lang="pt-PT" sz="1200" dirty="0" err="1">
                <a:solidFill>
                  <a:schemeClr val="bg1"/>
                </a:solidFill>
                <a:latin typeface="AdvGulliv"/>
                <a:cs typeface="Arial"/>
                <a:sym typeface="Arial"/>
              </a:rPr>
              <a:t>were</a:t>
            </a:r>
            <a:r>
              <a:rPr lang="pt-PT" sz="1200" dirty="0">
                <a:solidFill>
                  <a:schemeClr val="bg1"/>
                </a:solidFill>
                <a:latin typeface="AdvGulliv"/>
                <a:cs typeface="Arial"/>
                <a:sym typeface="Arial"/>
              </a:rPr>
              <a:t> positive.</a:t>
            </a:r>
            <a:br>
              <a:rPr lang="pt-PT" sz="1200" dirty="0">
                <a:solidFill>
                  <a:schemeClr val="bg1"/>
                </a:solidFill>
                <a:latin typeface="AdvGulliv"/>
                <a:cs typeface="Arial"/>
                <a:sym typeface="Arial"/>
              </a:rPr>
            </a:br>
            <a:r>
              <a:rPr lang="pt-PT" sz="1200" dirty="0">
                <a:solidFill>
                  <a:schemeClr val="bg1"/>
                </a:solidFill>
                <a:latin typeface="AdvGulliv"/>
                <a:cs typeface="Arial"/>
                <a:sym typeface="Arial"/>
              </a:rPr>
              <a:t>Tweets </a:t>
            </a:r>
            <a:r>
              <a:rPr lang="pt-PT" sz="1200" dirty="0" err="1">
                <a:solidFill>
                  <a:schemeClr val="bg1"/>
                </a:solidFill>
                <a:latin typeface="AdvGulliv"/>
                <a:cs typeface="Arial"/>
                <a:sym typeface="Arial"/>
              </a:rPr>
              <a:t>with</a:t>
            </a:r>
            <a:r>
              <a:rPr lang="pt-PT" sz="1200" dirty="0">
                <a:solidFill>
                  <a:schemeClr val="bg1"/>
                </a:solidFill>
                <a:latin typeface="AdvGulliv"/>
                <a:cs typeface="Arial"/>
                <a:sym typeface="Arial"/>
              </a:rPr>
              <a:t> negative emoticons, </a:t>
            </a:r>
            <a:r>
              <a:rPr lang="pt-PT" sz="1200" dirty="0" err="1">
                <a:solidFill>
                  <a:schemeClr val="bg1"/>
                </a:solidFill>
                <a:latin typeface="AdvGulliv"/>
                <a:cs typeface="Arial"/>
                <a:sym typeface="Arial"/>
              </a:rPr>
              <a:t>like</a:t>
            </a:r>
            <a:r>
              <a:rPr lang="pt-PT" sz="1200" dirty="0">
                <a:solidFill>
                  <a:schemeClr val="bg1"/>
                </a:solidFill>
                <a:latin typeface="AdvGulliv"/>
                <a:cs typeface="Arial"/>
                <a:sym typeface="Arial"/>
              </a:rPr>
              <a:t> :( </a:t>
            </a:r>
            <a:r>
              <a:rPr lang="pt-PT" sz="1200" dirty="0" err="1">
                <a:solidFill>
                  <a:schemeClr val="bg1"/>
                </a:solidFill>
                <a:latin typeface="AdvGulliv"/>
                <a:cs typeface="Arial"/>
                <a:sym typeface="Arial"/>
              </a:rPr>
              <a:t>were</a:t>
            </a:r>
            <a:r>
              <a:rPr lang="pt-PT" sz="1200" dirty="0">
                <a:solidFill>
                  <a:schemeClr val="bg1"/>
                </a:solidFill>
                <a:latin typeface="AdvGulliv"/>
                <a:cs typeface="Arial"/>
                <a:sym typeface="Arial"/>
              </a:rPr>
              <a:t> negative. </a:t>
            </a:r>
          </a:p>
        </p:txBody>
      </p:sp>
      <p:sp>
        <p:nvSpPr>
          <p:cNvPr id="35" name="CaixaDeTexto 34">
            <a:extLst>
              <a:ext uri="{FF2B5EF4-FFF2-40B4-BE49-F238E27FC236}">
                <a16:creationId xmlns:a16="http://schemas.microsoft.com/office/drawing/2014/main" id="{F327A17E-8E6D-079C-1C5E-4B5F034B443D}"/>
              </a:ext>
            </a:extLst>
          </p:cNvPr>
          <p:cNvSpPr txBox="1"/>
          <p:nvPr/>
        </p:nvSpPr>
        <p:spPr>
          <a:xfrm>
            <a:off x="150276" y="4160402"/>
            <a:ext cx="4675724" cy="461665"/>
          </a:xfrm>
          <a:prstGeom prst="rect">
            <a:avLst/>
          </a:prstGeom>
          <a:noFill/>
        </p:spPr>
        <p:txBody>
          <a:bodyPr wrap="square">
            <a:spAutoFit/>
          </a:bodyPr>
          <a:lstStyle/>
          <a:p>
            <a:pPr marL="139700" indent="0" algn="l">
              <a:buNone/>
            </a:pPr>
            <a:r>
              <a:rPr lang="pt-PT" sz="1200" b="1" dirty="0" err="1">
                <a:solidFill>
                  <a:schemeClr val="bg1"/>
                </a:solidFill>
                <a:latin typeface="AdvGulliv"/>
                <a:cs typeface="Arial"/>
                <a:sym typeface="Arial"/>
              </a:rPr>
              <a:t>The</a:t>
            </a:r>
            <a:r>
              <a:rPr lang="pt-PT" sz="1200" b="1" dirty="0">
                <a:solidFill>
                  <a:schemeClr val="bg1"/>
                </a:solidFill>
                <a:latin typeface="AdvGulliv"/>
                <a:cs typeface="Arial"/>
                <a:sym typeface="Arial"/>
              </a:rPr>
              <a:t> original </a:t>
            </a:r>
            <a:r>
              <a:rPr lang="pt-PT" sz="1200" b="1" dirty="0" err="1">
                <a:solidFill>
                  <a:schemeClr val="bg1"/>
                </a:solidFill>
                <a:latin typeface="AdvGulliv"/>
                <a:cs typeface="Arial"/>
                <a:sym typeface="Arial"/>
              </a:rPr>
              <a:t>label</a:t>
            </a:r>
            <a:r>
              <a:rPr lang="pt-PT" sz="1200" b="1" dirty="0">
                <a:solidFill>
                  <a:schemeClr val="bg1"/>
                </a:solidFill>
                <a:latin typeface="AdvGulliv"/>
                <a:cs typeface="Arial"/>
                <a:sym typeface="Arial"/>
              </a:rPr>
              <a:t> </a:t>
            </a:r>
            <a:r>
              <a:rPr lang="pt-PT" sz="1200" b="1" dirty="0" err="1">
                <a:solidFill>
                  <a:schemeClr val="bg1"/>
                </a:solidFill>
                <a:latin typeface="AdvGulliv"/>
                <a:cs typeface="Arial"/>
                <a:sym typeface="Arial"/>
              </a:rPr>
              <a:t>was</a:t>
            </a:r>
            <a:r>
              <a:rPr lang="pt-PT" sz="1200" b="1" dirty="0">
                <a:solidFill>
                  <a:schemeClr val="bg1"/>
                </a:solidFill>
                <a:latin typeface="AdvGulliv"/>
                <a:cs typeface="Arial"/>
                <a:sym typeface="Arial"/>
              </a:rPr>
              <a:t> </a:t>
            </a:r>
            <a:r>
              <a:rPr lang="pt-PT" sz="1200" b="1" dirty="0" err="1">
                <a:solidFill>
                  <a:schemeClr val="bg1"/>
                </a:solidFill>
                <a:latin typeface="AdvGulliv"/>
                <a:cs typeface="Arial"/>
                <a:sym typeface="Arial"/>
              </a:rPr>
              <a:t>made</a:t>
            </a:r>
            <a:r>
              <a:rPr lang="pt-PT" sz="1200" b="1" dirty="0">
                <a:solidFill>
                  <a:schemeClr val="bg1"/>
                </a:solidFill>
                <a:latin typeface="AdvGulliv"/>
                <a:cs typeface="Arial"/>
                <a:sym typeface="Arial"/>
              </a:rPr>
              <a:t> </a:t>
            </a:r>
            <a:r>
              <a:rPr lang="pt-PT" sz="1200" b="1" dirty="0" err="1">
                <a:solidFill>
                  <a:schemeClr val="bg1"/>
                </a:solidFill>
                <a:latin typeface="AdvGulliv"/>
                <a:cs typeface="Arial"/>
                <a:sym typeface="Arial"/>
              </a:rPr>
              <a:t>under</a:t>
            </a:r>
            <a:r>
              <a:rPr lang="pt-PT" sz="1200" b="1" dirty="0">
                <a:solidFill>
                  <a:schemeClr val="bg1"/>
                </a:solidFill>
                <a:latin typeface="AdvGulliv"/>
                <a:cs typeface="Arial"/>
                <a:sym typeface="Arial"/>
              </a:rPr>
              <a:t> </a:t>
            </a:r>
            <a:r>
              <a:rPr lang="pt-PT" sz="1200" b="1" dirty="0" err="1">
                <a:solidFill>
                  <a:schemeClr val="bg1"/>
                </a:solidFill>
                <a:latin typeface="AdvGulliv"/>
                <a:cs typeface="Arial"/>
                <a:sym typeface="Arial"/>
              </a:rPr>
              <a:t>the</a:t>
            </a:r>
            <a:r>
              <a:rPr lang="pt-PT" sz="1200" b="1" dirty="0">
                <a:solidFill>
                  <a:schemeClr val="bg1"/>
                </a:solidFill>
                <a:latin typeface="AdvGulliv"/>
                <a:cs typeface="Arial"/>
                <a:sym typeface="Arial"/>
              </a:rPr>
              <a:t> </a:t>
            </a:r>
            <a:r>
              <a:rPr lang="pt-PT" sz="1200" b="1" dirty="0" err="1">
                <a:solidFill>
                  <a:schemeClr val="bg1"/>
                </a:solidFill>
                <a:latin typeface="AdvGulliv"/>
                <a:cs typeface="Arial"/>
                <a:sym typeface="Arial"/>
              </a:rPr>
              <a:t>following</a:t>
            </a:r>
            <a:r>
              <a:rPr lang="pt-PT" sz="1200" b="1" dirty="0">
                <a:solidFill>
                  <a:schemeClr val="bg1"/>
                </a:solidFill>
                <a:latin typeface="AdvGulliv"/>
                <a:cs typeface="Arial"/>
                <a:sym typeface="Arial"/>
              </a:rPr>
              <a:t> </a:t>
            </a:r>
            <a:r>
              <a:rPr lang="pt-PT" sz="1200" b="1" dirty="0" err="1">
                <a:solidFill>
                  <a:schemeClr val="bg1"/>
                </a:solidFill>
                <a:latin typeface="AdvGulliv"/>
                <a:cs typeface="Arial"/>
                <a:sym typeface="Arial"/>
              </a:rPr>
              <a:t>approach</a:t>
            </a:r>
            <a:r>
              <a:rPr lang="pt-PT" sz="1200" b="1" dirty="0">
                <a:solidFill>
                  <a:schemeClr val="bg1"/>
                </a:solidFill>
                <a:latin typeface="AdvGulliv"/>
                <a:cs typeface="Arial"/>
                <a:sym typeface="Arial"/>
              </a:rPr>
              <a:t> :</a:t>
            </a:r>
            <a:br>
              <a:rPr lang="pt-PT" sz="1200" b="1" dirty="0">
                <a:solidFill>
                  <a:schemeClr val="bg1"/>
                </a:solidFill>
                <a:latin typeface="AdvGulliv"/>
                <a:cs typeface="Arial"/>
                <a:sym typeface="Arial"/>
              </a:rPr>
            </a:br>
            <a:endParaRPr lang="pt-PT" sz="1200" b="1" dirty="0">
              <a:solidFill>
                <a:schemeClr val="bg1"/>
              </a:solidFill>
              <a:latin typeface="AdvGulliv"/>
              <a:cs typeface="Arial"/>
              <a:sym typeface="Arial"/>
            </a:endParaRPr>
          </a:p>
        </p:txBody>
      </p:sp>
    </p:spTree>
    <p:extLst>
      <p:ext uri="{BB962C8B-B14F-4D97-AF65-F5344CB8AC3E}">
        <p14:creationId xmlns:p14="http://schemas.microsoft.com/office/powerpoint/2010/main" val="1322855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452438" y="47148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3.1 Data Cleaning</a:t>
            </a:r>
            <a:endParaRPr dirty="0"/>
          </a:p>
        </p:txBody>
      </p:sp>
      <p:sp>
        <p:nvSpPr>
          <p:cNvPr id="2004" name="Google Shape;2004;p58"/>
          <p:cNvSpPr txBox="1">
            <a:spLocks noGrp="1"/>
          </p:cNvSpPr>
          <p:nvPr>
            <p:ph type="title" idx="2"/>
          </p:nvPr>
        </p:nvSpPr>
        <p:spPr>
          <a:xfrm>
            <a:off x="765026" y="2690178"/>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1400" b="1" i="0" dirty="0">
                <a:effectLst/>
                <a:latin typeface="-apple-system"/>
              </a:rPr>
              <a:t>HTML </a:t>
            </a:r>
            <a:r>
              <a:rPr lang="pt-PT" sz="1400" b="1" i="0" dirty="0" err="1">
                <a:effectLst/>
                <a:latin typeface="-apple-system"/>
              </a:rPr>
              <a:t>decoding</a:t>
            </a:r>
            <a:endParaRPr sz="1400" dirty="0"/>
          </a:p>
        </p:txBody>
      </p:sp>
      <p:sp>
        <p:nvSpPr>
          <p:cNvPr id="2006" name="Google Shape;2006;p58"/>
          <p:cNvSpPr txBox="1">
            <a:spLocks noGrp="1"/>
          </p:cNvSpPr>
          <p:nvPr>
            <p:ph type="title" idx="3"/>
          </p:nvPr>
        </p:nvSpPr>
        <p:spPr>
          <a:xfrm>
            <a:off x="3562968" y="2594772"/>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1400" b="1" i="0" dirty="0">
                <a:effectLst/>
                <a:latin typeface="-apple-system"/>
              </a:rPr>
              <a:t>‘@’</a:t>
            </a:r>
            <a:r>
              <a:rPr lang="pt-PT" sz="1400" b="1" i="0" dirty="0" err="1">
                <a:effectLst/>
                <a:latin typeface="-apple-system"/>
              </a:rPr>
              <a:t>mention</a:t>
            </a:r>
            <a:endParaRPr sz="1400" dirty="0"/>
          </a:p>
        </p:txBody>
      </p:sp>
      <p:sp>
        <p:nvSpPr>
          <p:cNvPr id="2008" name="Google Shape;2008;p58"/>
          <p:cNvSpPr txBox="1">
            <a:spLocks noGrp="1"/>
          </p:cNvSpPr>
          <p:nvPr>
            <p:ph type="title" idx="5"/>
          </p:nvPr>
        </p:nvSpPr>
        <p:spPr>
          <a:xfrm>
            <a:off x="6227103" y="2586904"/>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1400" b="1" i="0" dirty="0">
                <a:effectLst/>
                <a:latin typeface="-apple-system"/>
              </a:rPr>
              <a:t>URL links</a:t>
            </a:r>
            <a:endParaRPr sz="1400" dirty="0"/>
          </a:p>
        </p:txBody>
      </p:sp>
      <p:sp>
        <p:nvSpPr>
          <p:cNvPr id="2012" name="Google Shape;2012;p58"/>
          <p:cNvSpPr/>
          <p:nvPr/>
        </p:nvSpPr>
        <p:spPr>
          <a:xfrm>
            <a:off x="1164615" y="1673978"/>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3962557" y="1578572"/>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6626705" y="1570704"/>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6" name="Google Shape;2016;p58"/>
          <p:cNvCxnSpPr/>
          <p:nvPr/>
        </p:nvCxnSpPr>
        <p:spPr>
          <a:xfrm>
            <a:off x="561090" y="40505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17" name="Google Shape;2017;p58"/>
          <p:cNvSpPr/>
          <p:nvPr/>
        </p:nvSpPr>
        <p:spPr>
          <a:xfrm>
            <a:off x="6874716" y="1744084"/>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1" name="Google Shape;2021;p58"/>
          <p:cNvGrpSpPr/>
          <p:nvPr/>
        </p:nvGrpSpPr>
        <p:grpSpPr>
          <a:xfrm>
            <a:off x="1376788" y="1886557"/>
            <a:ext cx="448077" cy="447242"/>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58"/>
          <p:cNvGrpSpPr/>
          <p:nvPr/>
        </p:nvGrpSpPr>
        <p:grpSpPr>
          <a:xfrm>
            <a:off x="4193050" y="1794371"/>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005;p58">
            <a:extLst>
              <a:ext uri="{FF2B5EF4-FFF2-40B4-BE49-F238E27FC236}">
                <a16:creationId xmlns:a16="http://schemas.microsoft.com/office/drawing/2014/main" id="{74A0BE98-A68A-C856-CEBF-A57009AD76F2}"/>
              </a:ext>
            </a:extLst>
          </p:cNvPr>
          <p:cNvSpPr txBox="1">
            <a:spLocks noGrp="1"/>
          </p:cNvSpPr>
          <p:nvPr>
            <p:ph type="subTitle" idx="1"/>
          </p:nvPr>
        </p:nvSpPr>
        <p:spPr>
          <a:xfrm>
            <a:off x="452438" y="3238578"/>
            <a:ext cx="2772315" cy="1157400"/>
          </a:xfrm>
          <a:prstGeom prst="rect">
            <a:avLst/>
          </a:prstGeom>
        </p:spPr>
        <p:txBody>
          <a:bodyPr spcFirstLastPara="1" wrap="square" lIns="91425" tIns="91425" rIns="91425" bIns="91425" anchor="t" anchorCtr="0">
            <a:noAutofit/>
          </a:bodyPr>
          <a:lstStyle/>
          <a:p>
            <a:pPr marL="114300" indent="0" algn="l"/>
            <a:r>
              <a:rPr lang="pt-PT" sz="1200" dirty="0" err="1">
                <a:solidFill>
                  <a:schemeClr val="bg1"/>
                </a:solidFill>
                <a:latin typeface="AdvGulliv"/>
              </a:rPr>
              <a:t>This</a:t>
            </a:r>
            <a:r>
              <a:rPr lang="pt-PT" sz="1200" dirty="0">
                <a:solidFill>
                  <a:schemeClr val="bg1"/>
                </a:solidFill>
                <a:latin typeface="AdvGulliv"/>
              </a:rPr>
              <a:t> </a:t>
            </a:r>
            <a:r>
              <a:rPr lang="pt-PT" sz="1200" dirty="0" err="1">
                <a:solidFill>
                  <a:schemeClr val="bg1"/>
                </a:solidFill>
                <a:latin typeface="AdvGulliv"/>
              </a:rPr>
              <a:t>function</a:t>
            </a:r>
            <a:r>
              <a:rPr lang="pt-PT" sz="1200" dirty="0">
                <a:solidFill>
                  <a:schemeClr val="bg1"/>
                </a:solidFill>
                <a:latin typeface="AdvGulliv"/>
              </a:rPr>
              <a:t> takes a </a:t>
            </a:r>
            <a:r>
              <a:rPr lang="pt-PT" sz="1200" dirty="0" err="1">
                <a:solidFill>
                  <a:schemeClr val="bg1"/>
                </a:solidFill>
                <a:latin typeface="AdvGulliv"/>
              </a:rPr>
              <a:t>text</a:t>
            </a:r>
            <a:r>
              <a:rPr lang="pt-PT" sz="1200" dirty="0">
                <a:solidFill>
                  <a:schemeClr val="bg1"/>
                </a:solidFill>
                <a:latin typeface="AdvGulliv"/>
              </a:rPr>
              <a:t> input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applies</a:t>
            </a:r>
            <a:r>
              <a:rPr lang="pt-PT" sz="1200" dirty="0">
                <a:solidFill>
                  <a:schemeClr val="bg1"/>
                </a:solidFill>
                <a:latin typeface="AdvGulliv"/>
              </a:rPr>
              <a:t> HTML </a:t>
            </a:r>
            <a:r>
              <a:rPr lang="pt-PT" sz="1200" dirty="0" err="1">
                <a:solidFill>
                  <a:schemeClr val="bg1"/>
                </a:solidFill>
                <a:latin typeface="AdvGulliv"/>
              </a:rPr>
              <a:t>parsing</a:t>
            </a:r>
            <a:r>
              <a:rPr lang="pt-PT" sz="1200" dirty="0">
                <a:solidFill>
                  <a:schemeClr val="bg1"/>
                </a:solidFill>
                <a:latin typeface="AdvGulliv"/>
              </a:rPr>
              <a:t> </a:t>
            </a:r>
            <a:r>
              <a:rPr lang="pt-PT" sz="1200" dirty="0" err="1">
                <a:solidFill>
                  <a:schemeClr val="bg1"/>
                </a:solidFill>
                <a:latin typeface="AdvGulliv"/>
              </a:rPr>
              <a:t>using</a:t>
            </a:r>
            <a:r>
              <a:rPr lang="pt-PT" sz="1200" dirty="0">
                <a:solidFill>
                  <a:schemeClr val="bg1"/>
                </a:solidFill>
                <a:latin typeface="AdvGulliv"/>
              </a:rPr>
              <a:t> </a:t>
            </a:r>
            <a:r>
              <a:rPr lang="pt-PT" sz="1200" dirty="0" err="1">
                <a:solidFill>
                  <a:schemeClr val="bg1"/>
                </a:solidFill>
                <a:latin typeface="AdvGulliv"/>
              </a:rPr>
              <a:t>BeautifulSoup</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BeautifulSoup</a:t>
            </a:r>
            <a:r>
              <a:rPr lang="pt-PT" sz="1200" dirty="0">
                <a:solidFill>
                  <a:schemeClr val="bg1"/>
                </a:solidFill>
                <a:latin typeface="AdvGulliv"/>
              </a:rPr>
              <a:t> </a:t>
            </a:r>
            <a:r>
              <a:rPr lang="pt-PT" sz="1200" dirty="0" err="1">
                <a:solidFill>
                  <a:schemeClr val="bg1"/>
                </a:solidFill>
                <a:latin typeface="AdvGulliv"/>
              </a:rPr>
              <a:t>constructor</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called</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input to parse </a:t>
            </a:r>
            <a:r>
              <a:rPr lang="pt-PT" sz="1200" dirty="0" err="1">
                <a:solidFill>
                  <a:schemeClr val="bg1"/>
                </a:solidFill>
                <a:latin typeface="AdvGulliv"/>
              </a:rPr>
              <a:t>the</a:t>
            </a:r>
            <a:r>
              <a:rPr lang="pt-PT" sz="1200" dirty="0">
                <a:solidFill>
                  <a:schemeClr val="bg1"/>
                </a:solidFill>
                <a:latin typeface="AdvGulliv"/>
              </a:rPr>
              <a:t> HTML </a:t>
            </a:r>
            <a:r>
              <a:rPr lang="pt-PT" sz="1200" dirty="0" err="1">
                <a:solidFill>
                  <a:schemeClr val="bg1"/>
                </a:solidFill>
                <a:latin typeface="AdvGulliv"/>
              </a:rPr>
              <a:t>content</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extract</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plain</a:t>
            </a:r>
            <a:r>
              <a:rPr lang="pt-PT" sz="1200" dirty="0">
                <a:solidFill>
                  <a:schemeClr val="bg1"/>
                </a:solidFill>
                <a:latin typeface="AdvGulliv"/>
              </a:rPr>
              <a:t> </a:t>
            </a:r>
            <a:r>
              <a:rPr lang="pt-PT" sz="1200" dirty="0" err="1">
                <a:solidFill>
                  <a:schemeClr val="bg1"/>
                </a:solidFill>
                <a:latin typeface="AdvGulliv"/>
              </a:rPr>
              <a:t>text</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decoded</a:t>
            </a:r>
            <a:r>
              <a:rPr lang="pt-PT" sz="1200" dirty="0">
                <a:solidFill>
                  <a:schemeClr val="bg1"/>
                </a:solidFill>
                <a:latin typeface="AdvGulliv"/>
              </a:rPr>
              <a:t> </a:t>
            </a:r>
            <a:r>
              <a:rPr lang="pt-PT" sz="1200" dirty="0" err="1">
                <a:solidFill>
                  <a:schemeClr val="bg1"/>
                </a:solidFill>
                <a:latin typeface="AdvGulliv"/>
              </a:rPr>
              <a:t>text</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then</a:t>
            </a:r>
            <a:r>
              <a:rPr lang="pt-PT" sz="1200" dirty="0">
                <a:solidFill>
                  <a:schemeClr val="bg1"/>
                </a:solidFill>
                <a:latin typeface="AdvGulliv"/>
              </a:rPr>
              <a:t> </a:t>
            </a:r>
            <a:r>
              <a:rPr lang="pt-PT" sz="1200" dirty="0" err="1">
                <a:solidFill>
                  <a:schemeClr val="bg1"/>
                </a:solidFill>
                <a:latin typeface="AdvGulliv"/>
              </a:rPr>
              <a:t>stored</a:t>
            </a:r>
            <a:r>
              <a:rPr lang="pt-PT" sz="1200" dirty="0">
                <a:solidFill>
                  <a:schemeClr val="bg1"/>
                </a:solidFill>
                <a:latin typeface="AdvGulliv"/>
              </a:rPr>
              <a:t> in a </a:t>
            </a:r>
            <a:r>
              <a:rPr lang="pt-PT" sz="1200" dirty="0" err="1">
                <a:solidFill>
                  <a:schemeClr val="bg1"/>
                </a:solidFill>
                <a:latin typeface="AdvGulliv"/>
              </a:rPr>
              <a:t>new</a:t>
            </a:r>
            <a:r>
              <a:rPr lang="pt-PT" sz="1200" dirty="0">
                <a:solidFill>
                  <a:schemeClr val="bg1"/>
                </a:solidFill>
                <a:latin typeface="AdvGulliv"/>
              </a:rPr>
              <a:t> </a:t>
            </a:r>
            <a:r>
              <a:rPr lang="pt-PT" sz="1200" dirty="0" err="1">
                <a:solidFill>
                  <a:schemeClr val="bg1"/>
                </a:solidFill>
                <a:latin typeface="AdvGulliv"/>
              </a:rPr>
              <a:t>column</a:t>
            </a:r>
            <a:r>
              <a:rPr lang="pt-PT" sz="1200" dirty="0">
                <a:solidFill>
                  <a:schemeClr val="bg1"/>
                </a:solidFill>
                <a:latin typeface="AdvGulliv"/>
              </a:rPr>
              <a:t> </a:t>
            </a:r>
            <a:r>
              <a:rPr lang="pt-PT" sz="1200" dirty="0" err="1">
                <a:solidFill>
                  <a:schemeClr val="bg1"/>
                </a:solidFill>
                <a:latin typeface="AdvGulliv"/>
              </a:rPr>
              <a:t>named</a:t>
            </a:r>
            <a:r>
              <a:rPr lang="pt-PT" sz="1200" dirty="0">
                <a:solidFill>
                  <a:schemeClr val="bg1"/>
                </a:solidFill>
                <a:latin typeface="AdvGulliv"/>
              </a:rPr>
              <a:t> "</a:t>
            </a:r>
            <a:r>
              <a:rPr lang="pt-PT" sz="1200" dirty="0" err="1">
                <a:solidFill>
                  <a:schemeClr val="bg1"/>
                </a:solidFill>
                <a:latin typeface="AdvGulliv"/>
              </a:rPr>
              <a:t>text_parsed</a:t>
            </a:r>
            <a:r>
              <a:rPr lang="pt-PT" sz="1200" dirty="0">
                <a:solidFill>
                  <a:schemeClr val="bg1"/>
                </a:solidFill>
                <a:latin typeface="AdvGulliv"/>
              </a:rPr>
              <a:t>". </a:t>
            </a:r>
            <a:br>
              <a:rPr lang="en-US" sz="1200" dirty="0">
                <a:solidFill>
                  <a:schemeClr val="bg1"/>
                </a:solidFill>
                <a:latin typeface="AdvGulliv"/>
              </a:rPr>
            </a:br>
            <a:endParaRPr sz="1200" dirty="0">
              <a:solidFill>
                <a:schemeClr val="bg1"/>
              </a:solidFill>
              <a:latin typeface="AdvGulliv"/>
            </a:endParaRPr>
          </a:p>
        </p:txBody>
      </p:sp>
      <p:sp>
        <p:nvSpPr>
          <p:cNvPr id="19" name="Google Shape;2005;p58">
            <a:extLst>
              <a:ext uri="{FF2B5EF4-FFF2-40B4-BE49-F238E27FC236}">
                <a16:creationId xmlns:a16="http://schemas.microsoft.com/office/drawing/2014/main" id="{1CA55785-19B0-EB0B-23CF-4ED524255EF3}"/>
              </a:ext>
            </a:extLst>
          </p:cNvPr>
          <p:cNvSpPr txBox="1">
            <a:spLocks/>
          </p:cNvSpPr>
          <p:nvPr/>
        </p:nvSpPr>
        <p:spPr>
          <a:xfrm>
            <a:off x="3261466" y="3226274"/>
            <a:ext cx="2520769" cy="985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purpose</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this</a:t>
            </a:r>
            <a:r>
              <a:rPr lang="pt-PT" sz="1200" dirty="0">
                <a:solidFill>
                  <a:schemeClr val="bg1"/>
                </a:solidFill>
                <a:latin typeface="AdvGulliv"/>
              </a:rPr>
              <a:t> </a:t>
            </a:r>
            <a:r>
              <a:rPr lang="pt-PT" sz="1200" dirty="0" err="1">
                <a:solidFill>
                  <a:schemeClr val="bg1"/>
                </a:solidFill>
                <a:latin typeface="AdvGulliv"/>
              </a:rPr>
              <a:t>code</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to remove </a:t>
            </a:r>
            <a:r>
              <a:rPr lang="pt-PT" sz="1200" dirty="0" err="1">
                <a:solidFill>
                  <a:schemeClr val="bg1"/>
                </a:solidFill>
                <a:latin typeface="AdvGulliv"/>
              </a:rPr>
              <a:t>mentions</a:t>
            </a:r>
            <a:r>
              <a:rPr lang="pt-PT" sz="1200" dirty="0">
                <a:solidFill>
                  <a:schemeClr val="bg1"/>
                </a:solidFill>
                <a:latin typeface="AdvGulliv"/>
              </a:rPr>
              <a:t> (</a:t>
            </a:r>
            <a:r>
              <a:rPr lang="pt-PT" sz="1200" dirty="0" err="1">
                <a:solidFill>
                  <a:schemeClr val="bg1"/>
                </a:solidFill>
                <a:latin typeface="AdvGulliv"/>
              </a:rPr>
              <a:t>user</a:t>
            </a:r>
            <a:r>
              <a:rPr lang="pt-PT" sz="1200" dirty="0">
                <a:solidFill>
                  <a:schemeClr val="bg1"/>
                </a:solidFill>
                <a:latin typeface="AdvGulliv"/>
              </a:rPr>
              <a:t> </a:t>
            </a:r>
            <a:r>
              <a:rPr lang="pt-PT" sz="1200" dirty="0" err="1">
                <a:solidFill>
                  <a:schemeClr val="bg1"/>
                </a:solidFill>
                <a:latin typeface="AdvGulliv"/>
              </a:rPr>
              <a:t>mentions</a:t>
            </a:r>
            <a:r>
              <a:rPr lang="pt-PT" sz="1200" dirty="0">
                <a:solidFill>
                  <a:schemeClr val="bg1"/>
                </a:solidFill>
                <a:latin typeface="AdvGulliv"/>
              </a:rPr>
              <a:t> </a:t>
            </a:r>
            <a:r>
              <a:rPr lang="pt-PT" sz="1200" dirty="0" err="1">
                <a:solidFill>
                  <a:schemeClr val="bg1"/>
                </a:solidFill>
                <a:latin typeface="AdvGulliv"/>
              </a:rPr>
              <a:t>starting</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 </a:t>
            </a:r>
            <a:r>
              <a:rPr lang="pt-PT" sz="1200" dirty="0" err="1">
                <a:solidFill>
                  <a:schemeClr val="bg1"/>
                </a:solidFill>
                <a:latin typeface="AdvGulliv"/>
              </a:rPr>
              <a:t>from</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text</a:t>
            </a:r>
            <a:r>
              <a:rPr lang="pt-PT" sz="1200" dirty="0">
                <a:solidFill>
                  <a:schemeClr val="bg1"/>
                </a:solidFill>
                <a:latin typeface="AdvGulliv"/>
              </a:rPr>
              <a:t>" </a:t>
            </a:r>
            <a:r>
              <a:rPr lang="pt-PT" sz="1200" dirty="0" err="1">
                <a:solidFill>
                  <a:schemeClr val="bg1"/>
                </a:solidFill>
                <a:latin typeface="AdvGulliv"/>
              </a:rPr>
              <a:t>column</a:t>
            </a:r>
            <a:r>
              <a:rPr lang="pt-PT" sz="1200" dirty="0">
                <a:solidFill>
                  <a:schemeClr val="bg1"/>
                </a:solidFill>
                <a:latin typeface="AdvGulliv"/>
              </a:rPr>
              <a:t>. </a:t>
            </a:r>
            <a:r>
              <a:rPr lang="pt-PT" sz="1200" dirty="0" err="1">
                <a:solidFill>
                  <a:schemeClr val="bg1"/>
                </a:solidFill>
                <a:latin typeface="AdvGulliv"/>
              </a:rPr>
              <a:t>It</a:t>
            </a:r>
            <a:r>
              <a:rPr lang="pt-PT" sz="1200" dirty="0">
                <a:solidFill>
                  <a:schemeClr val="bg1"/>
                </a:solidFill>
                <a:latin typeface="AdvGulliv"/>
              </a:rPr>
              <a:t> takes a </a:t>
            </a:r>
            <a:r>
              <a:rPr lang="pt-PT" sz="1200" dirty="0" err="1">
                <a:solidFill>
                  <a:schemeClr val="bg1"/>
                </a:solidFill>
                <a:latin typeface="AdvGulliv"/>
              </a:rPr>
              <a:t>text</a:t>
            </a:r>
            <a:r>
              <a:rPr lang="pt-PT" sz="1200" dirty="0">
                <a:solidFill>
                  <a:schemeClr val="bg1"/>
                </a:solidFill>
                <a:latin typeface="AdvGulliv"/>
              </a:rPr>
              <a:t> input </a:t>
            </a:r>
            <a:r>
              <a:rPr lang="pt-PT" sz="1200" dirty="0" err="1">
                <a:solidFill>
                  <a:schemeClr val="bg1"/>
                </a:solidFill>
                <a:latin typeface="AdvGulliv"/>
              </a:rPr>
              <a:t>and</a:t>
            </a:r>
            <a:r>
              <a:rPr lang="pt-PT" sz="1200" dirty="0">
                <a:solidFill>
                  <a:schemeClr val="bg1"/>
                </a:solidFill>
                <a:latin typeface="AdvGulliv"/>
              </a:rPr>
              <a:t> uses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re.sub</a:t>
            </a:r>
            <a:r>
              <a:rPr lang="pt-PT" sz="1200" dirty="0">
                <a:solidFill>
                  <a:schemeClr val="bg1"/>
                </a:solidFill>
                <a:latin typeface="AdvGulliv"/>
              </a:rPr>
              <a:t>() </a:t>
            </a:r>
            <a:r>
              <a:rPr lang="pt-PT" sz="1200" dirty="0" err="1">
                <a:solidFill>
                  <a:schemeClr val="bg1"/>
                </a:solidFill>
                <a:latin typeface="AdvGulliv"/>
              </a:rPr>
              <a:t>function</a:t>
            </a:r>
            <a:r>
              <a:rPr lang="pt-PT" sz="1200" dirty="0">
                <a:solidFill>
                  <a:schemeClr val="bg1"/>
                </a:solidFill>
                <a:latin typeface="AdvGulliv"/>
              </a:rPr>
              <a:t> to </a:t>
            </a:r>
            <a:r>
              <a:rPr lang="pt-PT" sz="1200" dirty="0" err="1">
                <a:solidFill>
                  <a:schemeClr val="bg1"/>
                </a:solidFill>
                <a:latin typeface="AdvGulliv"/>
              </a:rPr>
              <a:t>substitute</a:t>
            </a:r>
            <a:r>
              <a:rPr lang="pt-PT" sz="1200" dirty="0">
                <a:solidFill>
                  <a:schemeClr val="bg1"/>
                </a:solidFill>
                <a:latin typeface="AdvGulliv"/>
              </a:rPr>
              <a:t> </a:t>
            </a:r>
            <a:r>
              <a:rPr lang="pt-PT" sz="1200" dirty="0" err="1">
                <a:solidFill>
                  <a:schemeClr val="bg1"/>
                </a:solidFill>
                <a:latin typeface="AdvGulliv"/>
              </a:rPr>
              <a:t>mentions</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a:t>
            </a:r>
            <a:r>
              <a:rPr lang="pt-PT" sz="1200" dirty="0" err="1">
                <a:solidFill>
                  <a:schemeClr val="bg1"/>
                </a:solidFill>
                <a:latin typeface="AdvGulliv"/>
              </a:rPr>
              <a:t>an</a:t>
            </a:r>
            <a:r>
              <a:rPr lang="pt-PT" sz="1200" dirty="0">
                <a:solidFill>
                  <a:schemeClr val="bg1"/>
                </a:solidFill>
                <a:latin typeface="AdvGulliv"/>
              </a:rPr>
              <a:t> </a:t>
            </a:r>
            <a:r>
              <a:rPr lang="pt-PT" sz="1200" dirty="0" err="1">
                <a:solidFill>
                  <a:schemeClr val="bg1"/>
                </a:solidFill>
                <a:latin typeface="AdvGulliv"/>
              </a:rPr>
              <a:t>empty</a:t>
            </a:r>
            <a:r>
              <a:rPr lang="pt-PT" sz="1200" dirty="0">
                <a:solidFill>
                  <a:schemeClr val="bg1"/>
                </a:solidFill>
                <a:latin typeface="AdvGulliv"/>
              </a:rPr>
              <a:t> </a:t>
            </a:r>
            <a:r>
              <a:rPr lang="pt-PT" sz="1200" dirty="0" err="1">
                <a:solidFill>
                  <a:schemeClr val="bg1"/>
                </a:solidFill>
                <a:latin typeface="AdvGulliv"/>
              </a:rPr>
              <a:t>string</a:t>
            </a:r>
            <a:r>
              <a:rPr lang="pt-PT" sz="1200" dirty="0">
                <a:solidFill>
                  <a:schemeClr val="bg1"/>
                </a:solidFill>
                <a:latin typeface="AdvGulliv"/>
              </a:rPr>
              <a:t>. </a:t>
            </a:r>
          </a:p>
        </p:txBody>
      </p:sp>
      <p:sp>
        <p:nvSpPr>
          <p:cNvPr id="23" name="Google Shape;2005;p58">
            <a:extLst>
              <a:ext uri="{FF2B5EF4-FFF2-40B4-BE49-F238E27FC236}">
                <a16:creationId xmlns:a16="http://schemas.microsoft.com/office/drawing/2014/main" id="{0005A785-DCB9-F0A1-5C34-DC12FC13A93F}"/>
              </a:ext>
            </a:extLst>
          </p:cNvPr>
          <p:cNvSpPr txBox="1">
            <a:spLocks/>
          </p:cNvSpPr>
          <p:nvPr/>
        </p:nvSpPr>
        <p:spPr>
          <a:xfrm>
            <a:off x="5748151" y="3208150"/>
            <a:ext cx="3010837" cy="985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purpose</a:t>
            </a:r>
            <a:r>
              <a:rPr lang="pt-PT" sz="1200" dirty="0">
                <a:solidFill>
                  <a:schemeClr val="bg1"/>
                </a:solidFill>
                <a:latin typeface="AdvGulliv"/>
              </a:rPr>
              <a:t> </a:t>
            </a:r>
            <a:r>
              <a:rPr lang="pt-PT" sz="1200" dirty="0" err="1">
                <a:solidFill>
                  <a:schemeClr val="bg1"/>
                </a:solidFill>
                <a:latin typeface="AdvGulliv"/>
              </a:rPr>
              <a:t>of</a:t>
            </a:r>
            <a:r>
              <a:rPr lang="pt-PT" sz="1200" dirty="0">
                <a:solidFill>
                  <a:schemeClr val="bg1"/>
                </a:solidFill>
                <a:latin typeface="AdvGulliv"/>
              </a:rPr>
              <a:t> </a:t>
            </a:r>
            <a:r>
              <a:rPr lang="pt-PT" sz="1200" dirty="0" err="1">
                <a:solidFill>
                  <a:schemeClr val="bg1"/>
                </a:solidFill>
                <a:latin typeface="AdvGulliv"/>
              </a:rPr>
              <a:t>this</a:t>
            </a:r>
            <a:r>
              <a:rPr lang="pt-PT" sz="1200" dirty="0">
                <a:solidFill>
                  <a:schemeClr val="bg1"/>
                </a:solidFill>
                <a:latin typeface="AdvGulliv"/>
              </a:rPr>
              <a:t> </a:t>
            </a:r>
            <a:r>
              <a:rPr lang="pt-PT" sz="1200" dirty="0" err="1">
                <a:solidFill>
                  <a:schemeClr val="bg1"/>
                </a:solidFill>
                <a:latin typeface="AdvGulliv"/>
              </a:rPr>
              <a:t>code</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to remove URL links </a:t>
            </a:r>
            <a:r>
              <a:rPr lang="pt-PT" sz="1200" dirty="0" err="1">
                <a:solidFill>
                  <a:schemeClr val="bg1"/>
                </a:solidFill>
                <a:latin typeface="AdvGulliv"/>
              </a:rPr>
              <a:t>from</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text</a:t>
            </a:r>
            <a:r>
              <a:rPr lang="pt-PT" sz="1200" dirty="0">
                <a:solidFill>
                  <a:schemeClr val="bg1"/>
                </a:solidFill>
                <a:latin typeface="AdvGulliv"/>
              </a:rPr>
              <a:t>" </a:t>
            </a:r>
            <a:r>
              <a:rPr lang="pt-PT" sz="1200" dirty="0" err="1">
                <a:solidFill>
                  <a:schemeClr val="bg1"/>
                </a:solidFill>
                <a:latin typeface="AdvGulliv"/>
              </a:rPr>
              <a:t>column</a:t>
            </a:r>
            <a:r>
              <a:rPr lang="pt-PT" sz="1200" dirty="0">
                <a:solidFill>
                  <a:schemeClr val="bg1"/>
                </a:solidFill>
                <a:latin typeface="AdvGulliv"/>
              </a:rPr>
              <a:t>. </a:t>
            </a:r>
            <a:r>
              <a:rPr lang="pt-PT" sz="1200" dirty="0" err="1">
                <a:solidFill>
                  <a:schemeClr val="bg1"/>
                </a:solidFill>
                <a:latin typeface="AdvGulliv"/>
              </a:rPr>
              <a:t>It</a:t>
            </a:r>
            <a:r>
              <a:rPr lang="pt-PT" sz="1200" dirty="0">
                <a:solidFill>
                  <a:schemeClr val="bg1"/>
                </a:solidFill>
                <a:latin typeface="AdvGulliv"/>
              </a:rPr>
              <a:t> </a:t>
            </a:r>
            <a:r>
              <a:rPr lang="pt-PT" sz="1200" dirty="0" err="1">
                <a:solidFill>
                  <a:schemeClr val="bg1"/>
                </a:solidFill>
                <a:latin typeface="AdvGulliv"/>
              </a:rPr>
              <a:t>also</a:t>
            </a:r>
            <a:r>
              <a:rPr lang="pt-PT" sz="1200" dirty="0">
                <a:solidFill>
                  <a:schemeClr val="bg1"/>
                </a:solidFill>
                <a:latin typeface="AdvGulliv"/>
              </a:rPr>
              <a:t> uses regular </a:t>
            </a:r>
            <a:r>
              <a:rPr lang="pt-PT" sz="1200" dirty="0" err="1">
                <a:solidFill>
                  <a:schemeClr val="bg1"/>
                </a:solidFill>
                <a:latin typeface="AdvGulliv"/>
              </a:rPr>
              <a:t>expressions</a:t>
            </a:r>
            <a:r>
              <a:rPr lang="pt-PT" sz="1200" dirty="0">
                <a:solidFill>
                  <a:schemeClr val="bg1"/>
                </a:solidFill>
                <a:latin typeface="AdvGulliv"/>
              </a:rPr>
              <a:t> (</a:t>
            </a:r>
            <a:r>
              <a:rPr lang="pt-PT" sz="1200" dirty="0" err="1">
                <a:solidFill>
                  <a:schemeClr val="bg1"/>
                </a:solidFill>
                <a:latin typeface="AdvGulliv"/>
              </a:rPr>
              <a:t>re.sub</a:t>
            </a:r>
            <a:r>
              <a:rPr lang="pt-PT" sz="1200" dirty="0">
                <a:solidFill>
                  <a:schemeClr val="bg1"/>
                </a:solidFill>
                <a:latin typeface="AdvGulliv"/>
              </a:rPr>
              <a:t>()) to </a:t>
            </a:r>
            <a:r>
              <a:rPr lang="pt-PT" sz="1200" dirty="0" err="1">
                <a:solidFill>
                  <a:schemeClr val="bg1"/>
                </a:solidFill>
                <a:latin typeface="AdvGulliv"/>
              </a:rPr>
              <a:t>find</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substitute</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URLs</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a:t>
            </a:r>
            <a:r>
              <a:rPr lang="pt-PT" sz="1200" dirty="0" err="1">
                <a:solidFill>
                  <a:schemeClr val="bg1"/>
                </a:solidFill>
                <a:latin typeface="AdvGulliv"/>
              </a:rPr>
              <a:t>an</a:t>
            </a:r>
            <a:r>
              <a:rPr lang="pt-PT" sz="1200" dirty="0">
                <a:solidFill>
                  <a:schemeClr val="bg1"/>
                </a:solidFill>
                <a:latin typeface="AdvGulliv"/>
              </a:rPr>
              <a:t> </a:t>
            </a:r>
            <a:r>
              <a:rPr lang="pt-PT" sz="1200" dirty="0" err="1">
                <a:solidFill>
                  <a:schemeClr val="bg1"/>
                </a:solidFill>
                <a:latin typeface="AdvGulliv"/>
              </a:rPr>
              <a:t>empty</a:t>
            </a:r>
            <a:r>
              <a:rPr lang="pt-PT" sz="1200" dirty="0">
                <a:solidFill>
                  <a:schemeClr val="bg1"/>
                </a:solidFill>
                <a:latin typeface="AdvGulliv"/>
              </a:rPr>
              <a:t> </a:t>
            </a:r>
            <a:r>
              <a:rPr lang="pt-PT" sz="1200" dirty="0" err="1">
                <a:solidFill>
                  <a:schemeClr val="bg1"/>
                </a:solidFill>
                <a:latin typeface="AdvGulliv"/>
              </a:rPr>
              <a:t>string</a:t>
            </a:r>
            <a:r>
              <a:rPr lang="pt-PT" sz="1200" dirty="0">
                <a:solidFill>
                  <a:schemeClr val="bg1"/>
                </a:solidFill>
                <a:latin typeface="AdvGulliv"/>
              </a:rPr>
              <a:t>. </a:t>
            </a:r>
            <a:r>
              <a:rPr lang="pt-PT" sz="1200" dirty="0" err="1">
                <a:solidFill>
                  <a:schemeClr val="bg1"/>
                </a:solidFill>
                <a:latin typeface="AdvGulliv"/>
              </a:rPr>
              <a:t>This</a:t>
            </a:r>
            <a:r>
              <a:rPr lang="pt-PT" sz="1200" dirty="0">
                <a:solidFill>
                  <a:schemeClr val="bg1"/>
                </a:solidFill>
                <a:latin typeface="AdvGulliv"/>
              </a:rPr>
              <a:t> step to </a:t>
            </a:r>
            <a:r>
              <a:rPr lang="pt-PT" sz="1200" dirty="0" err="1">
                <a:solidFill>
                  <a:schemeClr val="bg1"/>
                </a:solidFill>
                <a:latin typeface="AdvGulliv"/>
              </a:rPr>
              <a:t>exclude</a:t>
            </a:r>
            <a:r>
              <a:rPr lang="pt-PT" sz="1200" dirty="0">
                <a:solidFill>
                  <a:schemeClr val="bg1"/>
                </a:solidFill>
                <a:latin typeface="AdvGulliv"/>
              </a:rPr>
              <a:t> </a:t>
            </a:r>
            <a:r>
              <a:rPr lang="pt-PT" sz="1200" dirty="0" err="1">
                <a:solidFill>
                  <a:schemeClr val="bg1"/>
                </a:solidFill>
                <a:latin typeface="AdvGulliv"/>
              </a:rPr>
              <a:t>URLs</a:t>
            </a:r>
            <a:r>
              <a:rPr lang="pt-PT" sz="1200" dirty="0">
                <a:solidFill>
                  <a:schemeClr val="bg1"/>
                </a:solidFill>
                <a:latin typeface="AdvGulliv"/>
              </a:rPr>
              <a:t> </a:t>
            </a:r>
            <a:r>
              <a:rPr lang="pt-PT" sz="1200" dirty="0" err="1">
                <a:solidFill>
                  <a:schemeClr val="bg1"/>
                </a:solidFill>
                <a:latin typeface="AdvGulliv"/>
              </a:rPr>
              <a:t>which</a:t>
            </a:r>
            <a:r>
              <a:rPr lang="pt-PT" sz="1200" dirty="0">
                <a:solidFill>
                  <a:schemeClr val="bg1"/>
                </a:solidFill>
                <a:latin typeface="AdvGulliv"/>
              </a:rPr>
              <a:t> are </a:t>
            </a:r>
            <a:r>
              <a:rPr lang="pt-PT" sz="1200" dirty="0" err="1">
                <a:solidFill>
                  <a:schemeClr val="bg1"/>
                </a:solidFill>
                <a:latin typeface="AdvGulliv"/>
              </a:rPr>
              <a:t>not</a:t>
            </a:r>
            <a:r>
              <a:rPr lang="pt-PT" sz="1200" dirty="0">
                <a:solidFill>
                  <a:schemeClr val="bg1"/>
                </a:solidFill>
                <a:latin typeface="AdvGulliv"/>
              </a:rPr>
              <a:t> </a:t>
            </a:r>
            <a:r>
              <a:rPr lang="pt-PT" sz="1200" dirty="0" err="1">
                <a:solidFill>
                  <a:schemeClr val="bg1"/>
                </a:solidFill>
                <a:latin typeface="AdvGulliv"/>
              </a:rPr>
              <a:t>relevant</a:t>
            </a:r>
            <a:r>
              <a:rPr lang="pt-PT" sz="1200" dirty="0">
                <a:solidFill>
                  <a:schemeClr val="bg1"/>
                </a:solidFill>
                <a:latin typeface="AdvGulliv"/>
              </a:rPr>
              <a:t> to </a:t>
            </a:r>
            <a:r>
              <a:rPr lang="pt-PT" sz="1200" dirty="0" err="1">
                <a:solidFill>
                  <a:schemeClr val="bg1"/>
                </a:solidFill>
                <a:latin typeface="AdvGulliv"/>
              </a:rPr>
              <a:t>sentiment</a:t>
            </a:r>
            <a:r>
              <a:rPr lang="pt-PT" sz="1200" dirty="0">
                <a:solidFill>
                  <a:schemeClr val="bg1"/>
                </a:solidFill>
                <a:latin typeface="AdvGulliv"/>
              </a:rPr>
              <a:t> </a:t>
            </a:r>
            <a:r>
              <a:rPr lang="pt-PT" sz="1200" dirty="0" err="1">
                <a:solidFill>
                  <a:schemeClr val="bg1"/>
                </a:solidFill>
                <a:latin typeface="AdvGulliv"/>
              </a:rPr>
              <a:t>classification</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very</a:t>
            </a:r>
            <a:r>
              <a:rPr lang="pt-PT" sz="1200" dirty="0">
                <a:solidFill>
                  <a:schemeClr val="bg1"/>
                </a:solidFill>
                <a:latin typeface="AdvGulliv"/>
              </a:rPr>
              <a:t> importante as </a:t>
            </a:r>
            <a:r>
              <a:rPr lang="pt-PT" sz="1200" dirty="0" err="1">
                <a:solidFill>
                  <a:schemeClr val="bg1"/>
                </a:solidFill>
                <a:latin typeface="AdvGulliv"/>
              </a:rPr>
              <a:t>it</a:t>
            </a:r>
            <a:r>
              <a:rPr lang="pt-PT" sz="1200" dirty="0">
                <a:solidFill>
                  <a:schemeClr val="bg1"/>
                </a:solidFill>
                <a:latin typeface="AdvGulliv"/>
              </a:rPr>
              <a:t>  can </a:t>
            </a:r>
            <a:r>
              <a:rPr lang="pt-PT" sz="1200" dirty="0" err="1">
                <a:solidFill>
                  <a:schemeClr val="bg1"/>
                </a:solidFill>
                <a:latin typeface="AdvGulliv"/>
              </a:rPr>
              <a:t>introduce</a:t>
            </a:r>
            <a:r>
              <a:rPr lang="pt-PT" sz="1200" dirty="0">
                <a:solidFill>
                  <a:schemeClr val="bg1"/>
                </a:solidFill>
                <a:latin typeface="AdvGulliv"/>
              </a:rPr>
              <a:t> noise in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analysis</a:t>
            </a:r>
            <a:r>
              <a:rPr lang="pt-PT" sz="1200" dirty="0">
                <a:solidFill>
                  <a:schemeClr val="bg1"/>
                </a:solidFill>
                <a:latin typeface="AdvGulliv"/>
              </a:rPr>
              <a:t>.</a:t>
            </a:r>
          </a:p>
        </p:txBody>
      </p:sp>
    </p:spTree>
    <p:extLst>
      <p:ext uri="{BB962C8B-B14F-4D97-AF65-F5344CB8AC3E}">
        <p14:creationId xmlns:p14="http://schemas.microsoft.com/office/powerpoint/2010/main" val="4112856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452438" y="47148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3.1 Data Cleaning</a:t>
            </a:r>
            <a:endParaRPr dirty="0"/>
          </a:p>
        </p:txBody>
      </p:sp>
      <p:sp>
        <p:nvSpPr>
          <p:cNvPr id="2004" name="Google Shape;2004;p58"/>
          <p:cNvSpPr txBox="1">
            <a:spLocks noGrp="1"/>
          </p:cNvSpPr>
          <p:nvPr>
            <p:ph type="title" idx="2"/>
          </p:nvPr>
        </p:nvSpPr>
        <p:spPr>
          <a:xfrm>
            <a:off x="1530015" y="2530871"/>
            <a:ext cx="2579912" cy="548400"/>
          </a:xfrm>
          <a:prstGeom prst="rect">
            <a:avLst/>
          </a:prstGeom>
        </p:spPr>
        <p:txBody>
          <a:bodyPr spcFirstLastPara="1" wrap="square" lIns="91425" tIns="91425" rIns="91425" bIns="91425" anchor="b" anchorCtr="0">
            <a:noAutofit/>
          </a:bodyPr>
          <a:lstStyle/>
          <a:p>
            <a:r>
              <a:rPr lang="pt-PT" sz="1400" b="1" dirty="0">
                <a:latin typeface="-apple-system"/>
              </a:rPr>
              <a:t>UTF-8 BOM (Byte </a:t>
            </a:r>
            <a:r>
              <a:rPr lang="pt-PT" sz="1400" b="1" dirty="0" err="1">
                <a:latin typeface="-apple-system"/>
              </a:rPr>
              <a:t>Order</a:t>
            </a:r>
            <a:r>
              <a:rPr lang="pt-PT" sz="1400" b="1" dirty="0">
                <a:latin typeface="-apple-system"/>
              </a:rPr>
              <a:t> Mark)</a:t>
            </a:r>
            <a:endParaRPr lang="pt-PT" sz="1400" dirty="0"/>
          </a:p>
        </p:txBody>
      </p:sp>
      <p:sp>
        <p:nvSpPr>
          <p:cNvPr id="2012" name="Google Shape;2012;p58"/>
          <p:cNvSpPr/>
          <p:nvPr/>
        </p:nvSpPr>
        <p:spPr>
          <a:xfrm>
            <a:off x="2218608" y="1500769"/>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16" name="Google Shape;2016;p58"/>
          <p:cNvCxnSpPr/>
          <p:nvPr/>
        </p:nvCxnSpPr>
        <p:spPr>
          <a:xfrm>
            <a:off x="561090" y="40505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014;p58">
            <a:extLst>
              <a:ext uri="{FF2B5EF4-FFF2-40B4-BE49-F238E27FC236}">
                <a16:creationId xmlns:a16="http://schemas.microsoft.com/office/drawing/2014/main" id="{93A13829-F5C8-7A4D-C31D-52075C1E6B94}"/>
              </a:ext>
            </a:extLst>
          </p:cNvPr>
          <p:cNvSpPr/>
          <p:nvPr/>
        </p:nvSpPr>
        <p:spPr>
          <a:xfrm>
            <a:off x="5511346" y="1505023"/>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018;p58">
            <a:extLst>
              <a:ext uri="{FF2B5EF4-FFF2-40B4-BE49-F238E27FC236}">
                <a16:creationId xmlns:a16="http://schemas.microsoft.com/office/drawing/2014/main" id="{390DCBE2-9F94-DC8F-1955-A96AA59DD0BA}"/>
              </a:ext>
            </a:extLst>
          </p:cNvPr>
          <p:cNvGrpSpPr/>
          <p:nvPr/>
        </p:nvGrpSpPr>
        <p:grpSpPr>
          <a:xfrm>
            <a:off x="5741853" y="1745635"/>
            <a:ext cx="409193" cy="391194"/>
            <a:chOff x="7441465" y="2302860"/>
            <a:chExt cx="342192" cy="327140"/>
          </a:xfrm>
        </p:grpSpPr>
        <p:sp>
          <p:nvSpPr>
            <p:cNvPr id="8" name="Google Shape;2019;p58">
              <a:extLst>
                <a:ext uri="{FF2B5EF4-FFF2-40B4-BE49-F238E27FC236}">
                  <a16:creationId xmlns:a16="http://schemas.microsoft.com/office/drawing/2014/main" id="{89E4552D-846D-4E9F-EF0E-4C66B600311A}"/>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0;p58">
              <a:extLst>
                <a:ext uri="{FF2B5EF4-FFF2-40B4-BE49-F238E27FC236}">
                  <a16:creationId xmlns:a16="http://schemas.microsoft.com/office/drawing/2014/main" id="{50AAF4D3-5381-CCB9-DE25-D40518C906E4}"/>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005;p58">
            <a:extLst>
              <a:ext uri="{FF2B5EF4-FFF2-40B4-BE49-F238E27FC236}">
                <a16:creationId xmlns:a16="http://schemas.microsoft.com/office/drawing/2014/main" id="{74A0BE98-A68A-C856-CEBF-A57009AD76F2}"/>
              </a:ext>
            </a:extLst>
          </p:cNvPr>
          <p:cNvSpPr txBox="1">
            <a:spLocks noGrp="1"/>
          </p:cNvSpPr>
          <p:nvPr>
            <p:ph type="subTitle" idx="1"/>
          </p:nvPr>
        </p:nvSpPr>
        <p:spPr>
          <a:xfrm>
            <a:off x="1237130" y="3092859"/>
            <a:ext cx="3165683" cy="1157400"/>
          </a:xfrm>
          <a:prstGeom prst="rect">
            <a:avLst/>
          </a:prstGeom>
        </p:spPr>
        <p:txBody>
          <a:bodyPr spcFirstLastPara="1" wrap="square" lIns="91425" tIns="91425" rIns="91425" bIns="91425" anchor="t" anchorCtr="0">
            <a:noAutofit/>
          </a:bodyPr>
          <a:lstStyle/>
          <a:p>
            <a:pPr marL="114300" indent="0" algn="l"/>
            <a:r>
              <a:rPr lang="pt-PT" sz="1200" dirty="0" err="1">
                <a:solidFill>
                  <a:schemeClr val="bg1"/>
                </a:solidFill>
                <a:latin typeface="AdvGulliv"/>
              </a:rPr>
              <a:t>This</a:t>
            </a:r>
            <a:r>
              <a:rPr lang="pt-PT" sz="1200" dirty="0">
                <a:solidFill>
                  <a:schemeClr val="bg1"/>
                </a:solidFill>
                <a:latin typeface="AdvGulliv"/>
              </a:rPr>
              <a:t> steps encodes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text_value</a:t>
            </a:r>
            <a:r>
              <a:rPr lang="pt-PT" sz="1200" dirty="0">
                <a:solidFill>
                  <a:schemeClr val="bg1"/>
                </a:solidFill>
                <a:latin typeface="AdvGulliv"/>
              </a:rPr>
              <a:t> as UTF-8 </a:t>
            </a:r>
            <a:r>
              <a:rPr lang="pt-PT" sz="1200" dirty="0" err="1">
                <a:solidFill>
                  <a:schemeClr val="bg1"/>
                </a:solidFill>
                <a:latin typeface="AdvGulliv"/>
              </a:rPr>
              <a:t>with</a:t>
            </a:r>
            <a:r>
              <a:rPr lang="pt-PT" sz="1200" dirty="0">
                <a:solidFill>
                  <a:schemeClr val="bg1"/>
                </a:solidFill>
                <a:latin typeface="AdvGulliv"/>
              </a:rPr>
              <a:t> a Byte </a:t>
            </a:r>
            <a:r>
              <a:rPr lang="pt-PT" sz="1200" dirty="0" err="1">
                <a:solidFill>
                  <a:schemeClr val="bg1"/>
                </a:solidFill>
                <a:latin typeface="AdvGulliv"/>
              </a:rPr>
              <a:t>Order</a:t>
            </a:r>
            <a:r>
              <a:rPr lang="pt-PT" sz="1200" dirty="0">
                <a:solidFill>
                  <a:schemeClr val="bg1"/>
                </a:solidFill>
                <a:latin typeface="AdvGulliv"/>
              </a:rPr>
              <a:t> Mark (BOM) </a:t>
            </a:r>
            <a:r>
              <a:rPr lang="pt-PT" sz="1200" dirty="0" err="1">
                <a:solidFill>
                  <a:schemeClr val="bg1"/>
                </a:solidFill>
                <a:latin typeface="AdvGulliv"/>
              </a:rPr>
              <a:t>using</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"utf-8-sig" </a:t>
            </a:r>
            <a:r>
              <a:rPr lang="pt-PT" sz="1200" dirty="0" err="1">
                <a:solidFill>
                  <a:schemeClr val="bg1"/>
                </a:solidFill>
                <a:latin typeface="AdvGulliv"/>
              </a:rPr>
              <a:t>encoding</a:t>
            </a:r>
            <a:r>
              <a:rPr lang="pt-PT" sz="1200" dirty="0">
                <a:solidFill>
                  <a:schemeClr val="bg1"/>
                </a:solidFill>
                <a:latin typeface="AdvGulliv"/>
              </a:rPr>
              <a:t>. </a:t>
            </a:r>
            <a:r>
              <a:rPr lang="pt-PT" sz="1200" dirty="0" err="1">
                <a:solidFill>
                  <a:schemeClr val="bg1"/>
                </a:solidFill>
                <a:latin typeface="AdvGulliv"/>
              </a:rPr>
              <a:t>This</a:t>
            </a:r>
            <a:r>
              <a:rPr lang="pt-PT" sz="1200" dirty="0">
                <a:solidFill>
                  <a:schemeClr val="bg1"/>
                </a:solidFill>
                <a:latin typeface="AdvGulliv"/>
              </a:rPr>
              <a:t> step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useful</a:t>
            </a:r>
            <a:r>
              <a:rPr lang="pt-PT" sz="1200" dirty="0">
                <a:solidFill>
                  <a:schemeClr val="bg1"/>
                </a:solidFill>
                <a:latin typeface="AdvGulliv"/>
              </a:rPr>
              <a:t> </a:t>
            </a:r>
            <a:r>
              <a:rPr lang="pt-PT" sz="1200" dirty="0" err="1">
                <a:solidFill>
                  <a:schemeClr val="bg1"/>
                </a:solidFill>
                <a:latin typeface="AdvGulliv"/>
              </a:rPr>
              <a:t>when</a:t>
            </a:r>
            <a:r>
              <a:rPr lang="pt-PT" sz="1200" dirty="0">
                <a:solidFill>
                  <a:schemeClr val="bg1"/>
                </a:solidFill>
                <a:latin typeface="AdvGulliv"/>
              </a:rPr>
              <a:t> </a:t>
            </a:r>
            <a:r>
              <a:rPr lang="pt-PT" sz="1200" dirty="0" err="1">
                <a:solidFill>
                  <a:schemeClr val="bg1"/>
                </a:solidFill>
                <a:latin typeface="AdvGulliv"/>
              </a:rPr>
              <a:t>dealing</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a:t>
            </a:r>
            <a:r>
              <a:rPr lang="pt-PT" sz="1200" dirty="0" err="1">
                <a:solidFill>
                  <a:schemeClr val="bg1"/>
                </a:solidFill>
                <a:latin typeface="AdvGulliv"/>
              </a:rPr>
              <a:t>text</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a:t>
            </a:r>
            <a:r>
              <a:rPr lang="pt-PT" sz="1200" dirty="0" err="1">
                <a:solidFill>
                  <a:schemeClr val="bg1"/>
                </a:solidFill>
                <a:latin typeface="AdvGulliv"/>
              </a:rPr>
              <a:t>contains</a:t>
            </a:r>
            <a:r>
              <a:rPr lang="pt-PT" sz="1200" dirty="0">
                <a:solidFill>
                  <a:schemeClr val="bg1"/>
                </a:solidFill>
                <a:latin typeface="AdvGulliv"/>
              </a:rPr>
              <a:t> </a:t>
            </a:r>
            <a:r>
              <a:rPr lang="pt-PT" sz="1200" dirty="0" err="1">
                <a:solidFill>
                  <a:schemeClr val="bg1"/>
                </a:solidFill>
                <a:latin typeface="AdvGulliv"/>
              </a:rPr>
              <a:t>special</a:t>
            </a:r>
            <a:r>
              <a:rPr lang="pt-PT" sz="1200" dirty="0">
                <a:solidFill>
                  <a:schemeClr val="bg1"/>
                </a:solidFill>
                <a:latin typeface="AdvGulliv"/>
              </a:rPr>
              <a:t> </a:t>
            </a:r>
            <a:r>
              <a:rPr lang="pt-PT" sz="1200" dirty="0" err="1">
                <a:solidFill>
                  <a:schemeClr val="bg1"/>
                </a:solidFill>
                <a:latin typeface="AdvGulliv"/>
              </a:rPr>
              <a:t>characters</a:t>
            </a:r>
            <a:r>
              <a:rPr lang="pt-PT" sz="1200" dirty="0">
                <a:solidFill>
                  <a:schemeClr val="bg1"/>
                </a:solidFill>
                <a:latin typeface="AdvGulliv"/>
              </a:rPr>
              <a:t> </a:t>
            </a:r>
            <a:r>
              <a:rPr lang="pt-PT" sz="1200" dirty="0" err="1">
                <a:solidFill>
                  <a:schemeClr val="bg1"/>
                </a:solidFill>
                <a:latin typeface="AdvGulliv"/>
              </a:rPr>
              <a:t>or</a:t>
            </a:r>
            <a:r>
              <a:rPr lang="pt-PT" sz="1200" dirty="0">
                <a:solidFill>
                  <a:schemeClr val="bg1"/>
                </a:solidFill>
                <a:latin typeface="AdvGulliv"/>
              </a:rPr>
              <a:t> </a:t>
            </a:r>
            <a:r>
              <a:rPr lang="pt-PT" sz="1200" dirty="0" err="1">
                <a:solidFill>
                  <a:schemeClr val="bg1"/>
                </a:solidFill>
                <a:latin typeface="AdvGulliv"/>
              </a:rPr>
              <a:t>different</a:t>
            </a:r>
            <a:r>
              <a:rPr lang="pt-PT" sz="1200" dirty="0">
                <a:solidFill>
                  <a:schemeClr val="bg1"/>
                </a:solidFill>
                <a:latin typeface="AdvGulliv"/>
              </a:rPr>
              <a:t> </a:t>
            </a:r>
            <a:r>
              <a:rPr lang="pt-PT" sz="1200" dirty="0" err="1">
                <a:solidFill>
                  <a:schemeClr val="bg1"/>
                </a:solidFill>
                <a:latin typeface="AdvGulliv"/>
              </a:rPr>
              <a:t>encodings</a:t>
            </a:r>
            <a:r>
              <a:rPr lang="pt-PT" sz="1200" dirty="0">
                <a:solidFill>
                  <a:schemeClr val="bg1"/>
                </a:solidFill>
                <a:latin typeface="AdvGulliv"/>
              </a:rPr>
              <a:t>. </a:t>
            </a:r>
            <a:r>
              <a:rPr lang="pt-PT" sz="1200" dirty="0" err="1">
                <a:solidFill>
                  <a:schemeClr val="bg1"/>
                </a:solidFill>
                <a:latin typeface="AdvGulliv"/>
              </a:rPr>
              <a:t>After</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re.sub</a:t>
            </a:r>
            <a:r>
              <a:rPr lang="pt-PT" sz="1200" dirty="0">
                <a:solidFill>
                  <a:schemeClr val="bg1"/>
                </a:solidFill>
                <a:latin typeface="AdvGulliv"/>
              </a:rPr>
              <a:t>() </a:t>
            </a:r>
            <a:r>
              <a:rPr lang="pt-PT" sz="1200" dirty="0" err="1">
                <a:solidFill>
                  <a:schemeClr val="bg1"/>
                </a:solidFill>
                <a:latin typeface="AdvGulliv"/>
              </a:rPr>
              <a:t>function</a:t>
            </a:r>
            <a:r>
              <a:rPr lang="pt-PT" sz="1200" dirty="0">
                <a:solidFill>
                  <a:schemeClr val="bg1"/>
                </a:solidFill>
                <a:latin typeface="AdvGulliv"/>
              </a:rPr>
              <a:t> </a:t>
            </a:r>
            <a:r>
              <a:rPr lang="pt-PT" sz="1200" dirty="0" err="1">
                <a:solidFill>
                  <a:schemeClr val="bg1"/>
                </a:solidFill>
                <a:latin typeface="AdvGulliv"/>
              </a:rPr>
              <a:t>replaces</a:t>
            </a:r>
            <a:r>
              <a:rPr lang="pt-PT" sz="1200" dirty="0">
                <a:solidFill>
                  <a:schemeClr val="bg1"/>
                </a:solidFill>
                <a:latin typeface="AdvGulliv"/>
              </a:rPr>
              <a:t> </a:t>
            </a:r>
            <a:r>
              <a:rPr lang="pt-PT" sz="1200" dirty="0" err="1">
                <a:solidFill>
                  <a:schemeClr val="bg1"/>
                </a:solidFill>
                <a:latin typeface="AdvGulliv"/>
              </a:rPr>
              <a:t>any</a:t>
            </a:r>
            <a:r>
              <a:rPr lang="pt-PT" sz="1200" dirty="0">
                <a:solidFill>
                  <a:schemeClr val="bg1"/>
                </a:solidFill>
                <a:latin typeface="AdvGulliv"/>
              </a:rPr>
              <a:t> </a:t>
            </a:r>
            <a:r>
              <a:rPr lang="pt-PT" sz="1200" dirty="0" err="1">
                <a:solidFill>
                  <a:schemeClr val="bg1"/>
                </a:solidFill>
                <a:latin typeface="AdvGulliv"/>
              </a:rPr>
              <a:t>characters</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are </a:t>
            </a:r>
            <a:r>
              <a:rPr lang="pt-PT" sz="1200" dirty="0" err="1">
                <a:solidFill>
                  <a:schemeClr val="bg1"/>
                </a:solidFill>
                <a:latin typeface="AdvGulliv"/>
              </a:rPr>
              <a:t>not</a:t>
            </a:r>
            <a:r>
              <a:rPr lang="pt-PT" sz="1200" dirty="0">
                <a:solidFill>
                  <a:schemeClr val="bg1"/>
                </a:solidFill>
                <a:latin typeface="AdvGulliv"/>
              </a:rPr>
              <a:t> </a:t>
            </a:r>
            <a:r>
              <a:rPr lang="pt-PT" sz="1200" dirty="0" err="1">
                <a:solidFill>
                  <a:schemeClr val="bg1"/>
                </a:solidFill>
                <a:latin typeface="AdvGulliv"/>
              </a:rPr>
              <a:t>within</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ASCII range </a:t>
            </a:r>
            <a:r>
              <a:rPr lang="pt-PT" sz="1200" dirty="0" err="1">
                <a:solidFill>
                  <a:schemeClr val="bg1"/>
                </a:solidFill>
                <a:latin typeface="AdvGulliv"/>
              </a:rPr>
              <a:t>with</a:t>
            </a:r>
            <a:r>
              <a:rPr lang="pt-PT" sz="1200" dirty="0">
                <a:solidFill>
                  <a:schemeClr val="bg1"/>
                </a:solidFill>
                <a:latin typeface="AdvGulliv"/>
              </a:rPr>
              <a:t> a </a:t>
            </a:r>
            <a:r>
              <a:rPr lang="pt-PT" sz="1200" dirty="0" err="1">
                <a:solidFill>
                  <a:schemeClr val="bg1"/>
                </a:solidFill>
                <a:latin typeface="AdvGulliv"/>
              </a:rPr>
              <a:t>question</a:t>
            </a:r>
            <a:r>
              <a:rPr lang="pt-PT" sz="1200" dirty="0">
                <a:solidFill>
                  <a:schemeClr val="bg1"/>
                </a:solidFill>
                <a:latin typeface="AdvGulliv"/>
              </a:rPr>
              <a:t> </a:t>
            </a:r>
            <a:r>
              <a:rPr lang="pt-PT" sz="1200" dirty="0" err="1">
                <a:solidFill>
                  <a:schemeClr val="bg1"/>
                </a:solidFill>
                <a:latin typeface="AdvGulliv"/>
              </a:rPr>
              <a:t>mark</a:t>
            </a:r>
            <a:r>
              <a:rPr lang="pt-PT" sz="1200" dirty="0">
                <a:solidFill>
                  <a:schemeClr val="bg1"/>
                </a:solidFill>
                <a:latin typeface="AdvGulliv"/>
              </a:rPr>
              <a:t> ('?')</a:t>
            </a:r>
            <a:br>
              <a:rPr lang="en-US" sz="1200" dirty="0">
                <a:solidFill>
                  <a:schemeClr val="bg1"/>
                </a:solidFill>
                <a:latin typeface="AdvGulliv"/>
              </a:rPr>
            </a:br>
            <a:endParaRPr sz="1200" dirty="0">
              <a:solidFill>
                <a:schemeClr val="bg1"/>
              </a:solidFill>
              <a:latin typeface="AdvGulliv"/>
            </a:endParaRPr>
          </a:p>
        </p:txBody>
      </p:sp>
      <p:sp>
        <p:nvSpPr>
          <p:cNvPr id="17" name="Google Shape;2010;p58">
            <a:extLst>
              <a:ext uri="{FF2B5EF4-FFF2-40B4-BE49-F238E27FC236}">
                <a16:creationId xmlns:a16="http://schemas.microsoft.com/office/drawing/2014/main" id="{BDEC5608-0D35-A350-F5A3-EC0901647D77}"/>
              </a:ext>
            </a:extLst>
          </p:cNvPr>
          <p:cNvSpPr txBox="1">
            <a:spLocks/>
          </p:cNvSpPr>
          <p:nvPr/>
        </p:nvSpPr>
        <p:spPr>
          <a:xfrm>
            <a:off x="4657590" y="2544459"/>
            <a:ext cx="2579912"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pt-PT" sz="1400" b="1" dirty="0">
                <a:latin typeface="-apple-system"/>
              </a:rPr>
              <a:t>Hashtag / </a:t>
            </a:r>
            <a:r>
              <a:rPr lang="pt-PT" sz="1400" b="1" dirty="0" err="1">
                <a:latin typeface="-apple-system"/>
              </a:rPr>
              <a:t>numbers</a:t>
            </a:r>
            <a:endParaRPr lang="pt-PT" sz="1400" dirty="0"/>
          </a:p>
        </p:txBody>
      </p:sp>
      <p:sp>
        <p:nvSpPr>
          <p:cNvPr id="13" name="Google Shape;2005;p58">
            <a:extLst>
              <a:ext uri="{FF2B5EF4-FFF2-40B4-BE49-F238E27FC236}">
                <a16:creationId xmlns:a16="http://schemas.microsoft.com/office/drawing/2014/main" id="{EE91BBD9-BB5A-1CD7-3732-BC79F92D903F}"/>
              </a:ext>
            </a:extLst>
          </p:cNvPr>
          <p:cNvSpPr txBox="1">
            <a:spLocks/>
          </p:cNvSpPr>
          <p:nvPr/>
        </p:nvSpPr>
        <p:spPr>
          <a:xfrm>
            <a:off x="4549194" y="3092859"/>
            <a:ext cx="2990123"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114300" indent="0" algn="l"/>
            <a:r>
              <a:rPr lang="pt-PT" sz="1200" dirty="0" err="1">
                <a:solidFill>
                  <a:schemeClr val="bg1"/>
                </a:solidFill>
                <a:latin typeface="AdvGulliv"/>
              </a:rPr>
              <a:t>By</a:t>
            </a:r>
            <a:r>
              <a:rPr lang="pt-PT" sz="1200" dirty="0">
                <a:solidFill>
                  <a:schemeClr val="bg1"/>
                </a:solidFill>
                <a:latin typeface="AdvGulliv"/>
              </a:rPr>
              <a:t> </a:t>
            </a:r>
            <a:r>
              <a:rPr lang="pt-PT" sz="1200" dirty="0" err="1">
                <a:solidFill>
                  <a:schemeClr val="bg1"/>
                </a:solidFill>
                <a:latin typeface="AdvGulliv"/>
              </a:rPr>
              <a:t>applying</a:t>
            </a:r>
            <a:r>
              <a:rPr lang="pt-PT" sz="1200" dirty="0">
                <a:solidFill>
                  <a:schemeClr val="bg1"/>
                </a:solidFill>
                <a:latin typeface="AdvGulliv"/>
              </a:rPr>
              <a:t> </a:t>
            </a:r>
            <a:r>
              <a:rPr lang="pt-PT" sz="1200" dirty="0" err="1">
                <a:solidFill>
                  <a:schemeClr val="bg1"/>
                </a:solidFill>
                <a:latin typeface="AdvGulliv"/>
              </a:rPr>
              <a:t>this</a:t>
            </a:r>
            <a:r>
              <a:rPr lang="pt-PT" sz="1200" dirty="0">
                <a:solidFill>
                  <a:schemeClr val="bg1"/>
                </a:solidFill>
                <a:latin typeface="AdvGulliv"/>
              </a:rPr>
              <a:t> step, </a:t>
            </a:r>
            <a:r>
              <a:rPr lang="pt-PT" sz="1200" dirty="0" err="1">
                <a:solidFill>
                  <a:schemeClr val="bg1"/>
                </a:solidFill>
                <a:latin typeface="AdvGulliv"/>
              </a:rPr>
              <a:t>any</a:t>
            </a:r>
            <a:r>
              <a:rPr lang="pt-PT" sz="1200" dirty="0">
                <a:solidFill>
                  <a:schemeClr val="bg1"/>
                </a:solidFill>
                <a:latin typeface="AdvGulliv"/>
              </a:rPr>
              <a:t> </a:t>
            </a:r>
            <a:r>
              <a:rPr lang="pt-PT" sz="1200" dirty="0" err="1">
                <a:solidFill>
                  <a:schemeClr val="bg1"/>
                </a:solidFill>
                <a:latin typeface="AdvGulliv"/>
              </a:rPr>
              <a:t>character</a:t>
            </a:r>
            <a:r>
              <a:rPr lang="pt-PT" sz="1200" dirty="0">
                <a:solidFill>
                  <a:schemeClr val="bg1"/>
                </a:solidFill>
                <a:latin typeface="AdvGulliv"/>
              </a:rPr>
              <a:t> in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text</a:t>
            </a:r>
            <a:r>
              <a:rPr lang="pt-PT" sz="1200" dirty="0">
                <a:solidFill>
                  <a:schemeClr val="bg1"/>
                </a:solidFill>
                <a:latin typeface="AdvGulliv"/>
              </a:rPr>
              <a:t>' </a:t>
            </a:r>
            <a:r>
              <a:rPr lang="pt-PT" sz="1200" dirty="0" err="1">
                <a:solidFill>
                  <a:schemeClr val="bg1"/>
                </a:solidFill>
                <a:latin typeface="AdvGulliv"/>
              </a:rPr>
              <a:t>column</a:t>
            </a:r>
            <a:r>
              <a:rPr lang="pt-PT" sz="1200" dirty="0">
                <a:solidFill>
                  <a:schemeClr val="bg1"/>
                </a:solidFill>
                <a:latin typeface="AdvGulliv"/>
              </a:rPr>
              <a:t> </a:t>
            </a:r>
            <a:r>
              <a:rPr lang="pt-PT" sz="1200" dirty="0" err="1">
                <a:solidFill>
                  <a:schemeClr val="bg1"/>
                </a:solidFill>
                <a:latin typeface="AdvGulliv"/>
              </a:rPr>
              <a:t>that</a:t>
            </a:r>
            <a:r>
              <a:rPr lang="pt-PT" sz="1200" dirty="0">
                <a:solidFill>
                  <a:schemeClr val="bg1"/>
                </a:solidFill>
                <a:latin typeface="AdvGulliv"/>
              </a:rPr>
              <a:t>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not</a:t>
            </a:r>
            <a:r>
              <a:rPr lang="pt-PT" sz="1200" dirty="0">
                <a:solidFill>
                  <a:schemeClr val="bg1"/>
                </a:solidFill>
                <a:latin typeface="AdvGulliv"/>
              </a:rPr>
              <a:t> a </a:t>
            </a:r>
            <a:r>
              <a:rPr lang="pt-PT" sz="1200" dirty="0" err="1">
                <a:solidFill>
                  <a:schemeClr val="bg1"/>
                </a:solidFill>
                <a:latin typeface="AdvGulliv"/>
              </a:rPr>
              <a:t>letter</a:t>
            </a:r>
            <a:r>
              <a:rPr lang="pt-PT" sz="1200" dirty="0">
                <a:solidFill>
                  <a:schemeClr val="bg1"/>
                </a:solidFill>
                <a:latin typeface="AdvGulliv"/>
              </a:rPr>
              <a:t> </a:t>
            </a:r>
            <a:r>
              <a:rPr lang="pt-PT" sz="1200" dirty="0" err="1">
                <a:solidFill>
                  <a:schemeClr val="bg1"/>
                </a:solidFill>
                <a:latin typeface="AdvGulliv"/>
              </a:rPr>
              <a:t>will</a:t>
            </a:r>
            <a:r>
              <a:rPr lang="pt-PT" sz="1200" dirty="0">
                <a:solidFill>
                  <a:schemeClr val="bg1"/>
                </a:solidFill>
                <a:latin typeface="AdvGulliv"/>
              </a:rPr>
              <a:t> </a:t>
            </a:r>
            <a:r>
              <a:rPr lang="pt-PT" sz="1200" dirty="0" err="1">
                <a:solidFill>
                  <a:schemeClr val="bg1"/>
                </a:solidFill>
                <a:latin typeface="AdvGulliv"/>
              </a:rPr>
              <a:t>be</a:t>
            </a:r>
            <a:r>
              <a:rPr lang="pt-PT" sz="1200" dirty="0">
                <a:solidFill>
                  <a:schemeClr val="bg1"/>
                </a:solidFill>
                <a:latin typeface="AdvGulliv"/>
              </a:rPr>
              <a:t> </a:t>
            </a:r>
            <a:r>
              <a:rPr lang="pt-PT" sz="1200" dirty="0" err="1">
                <a:solidFill>
                  <a:schemeClr val="bg1"/>
                </a:solidFill>
                <a:latin typeface="AdvGulliv"/>
              </a:rPr>
              <a:t>replaced</a:t>
            </a:r>
            <a:r>
              <a:rPr lang="pt-PT" sz="1200" dirty="0">
                <a:solidFill>
                  <a:schemeClr val="bg1"/>
                </a:solidFill>
                <a:latin typeface="AdvGulliv"/>
              </a:rPr>
              <a:t> </a:t>
            </a:r>
            <a:r>
              <a:rPr lang="pt-PT" sz="1200" dirty="0" err="1">
                <a:solidFill>
                  <a:schemeClr val="bg1"/>
                </a:solidFill>
                <a:latin typeface="AdvGulliv"/>
              </a:rPr>
              <a:t>with</a:t>
            </a:r>
            <a:r>
              <a:rPr lang="pt-PT" sz="1200" dirty="0">
                <a:solidFill>
                  <a:schemeClr val="bg1"/>
                </a:solidFill>
                <a:latin typeface="AdvGulliv"/>
              </a:rPr>
              <a:t> a </a:t>
            </a:r>
            <a:r>
              <a:rPr lang="pt-PT" sz="1200" dirty="0" err="1">
                <a:solidFill>
                  <a:schemeClr val="bg1"/>
                </a:solidFill>
                <a:latin typeface="AdvGulliv"/>
              </a:rPr>
              <a:t>space</a:t>
            </a:r>
            <a:r>
              <a:rPr lang="pt-PT" sz="1200" dirty="0">
                <a:solidFill>
                  <a:schemeClr val="bg1"/>
                </a:solidFill>
                <a:latin typeface="AdvGulliv"/>
              </a:rPr>
              <a:t>. </a:t>
            </a:r>
            <a:r>
              <a:rPr lang="pt-PT" sz="1200" dirty="0" err="1">
                <a:solidFill>
                  <a:schemeClr val="bg1"/>
                </a:solidFill>
                <a:latin typeface="AdvGulliv"/>
              </a:rPr>
              <a:t>This</a:t>
            </a:r>
            <a:r>
              <a:rPr lang="pt-PT" sz="1200" dirty="0">
                <a:solidFill>
                  <a:schemeClr val="bg1"/>
                </a:solidFill>
                <a:latin typeface="AdvGulliv"/>
              </a:rPr>
              <a:t> can </a:t>
            </a:r>
            <a:r>
              <a:rPr lang="pt-PT" sz="1200" dirty="0" err="1">
                <a:solidFill>
                  <a:schemeClr val="bg1"/>
                </a:solidFill>
                <a:latin typeface="AdvGulliv"/>
              </a:rPr>
              <a:t>is</a:t>
            </a:r>
            <a:r>
              <a:rPr lang="pt-PT" sz="1200" dirty="0">
                <a:solidFill>
                  <a:schemeClr val="bg1"/>
                </a:solidFill>
                <a:latin typeface="AdvGulliv"/>
              </a:rPr>
              <a:t> </a:t>
            </a:r>
            <a:r>
              <a:rPr lang="pt-PT" sz="1200" dirty="0" err="1">
                <a:solidFill>
                  <a:schemeClr val="bg1"/>
                </a:solidFill>
                <a:latin typeface="AdvGulliv"/>
              </a:rPr>
              <a:t>useful</a:t>
            </a:r>
            <a:r>
              <a:rPr lang="pt-PT" sz="1200" dirty="0">
                <a:solidFill>
                  <a:schemeClr val="bg1"/>
                </a:solidFill>
                <a:latin typeface="AdvGulliv"/>
              </a:rPr>
              <a:t> for </a:t>
            </a:r>
            <a:r>
              <a:rPr lang="pt-PT" sz="1200" dirty="0" err="1">
                <a:solidFill>
                  <a:schemeClr val="bg1"/>
                </a:solidFill>
                <a:latin typeface="AdvGulliv"/>
              </a:rPr>
              <a:t>cleaning</a:t>
            </a:r>
            <a:r>
              <a:rPr lang="pt-PT" sz="1200" dirty="0">
                <a:solidFill>
                  <a:schemeClr val="bg1"/>
                </a:solidFill>
                <a:latin typeface="AdvGulliv"/>
              </a:rPr>
              <a:t> </a:t>
            </a:r>
            <a:r>
              <a:rPr lang="pt-PT" sz="1200" dirty="0" err="1">
                <a:solidFill>
                  <a:schemeClr val="bg1"/>
                </a:solidFill>
                <a:latin typeface="AdvGulliv"/>
              </a:rPr>
              <a:t>up</a:t>
            </a:r>
            <a:r>
              <a:rPr lang="pt-PT" sz="1200" dirty="0">
                <a:solidFill>
                  <a:schemeClr val="bg1"/>
                </a:solidFill>
                <a:latin typeface="AdvGulliv"/>
              </a:rPr>
              <a:t> </a:t>
            </a:r>
            <a:r>
              <a:rPr lang="pt-PT" sz="1200" dirty="0" err="1">
                <a:solidFill>
                  <a:schemeClr val="bg1"/>
                </a:solidFill>
                <a:latin typeface="AdvGulliv"/>
              </a:rPr>
              <a:t>text</a:t>
            </a:r>
            <a:r>
              <a:rPr lang="pt-PT" sz="1200" dirty="0">
                <a:solidFill>
                  <a:schemeClr val="bg1"/>
                </a:solidFill>
                <a:latin typeface="AdvGulliv"/>
              </a:rPr>
              <a:t> data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removing</a:t>
            </a:r>
            <a:r>
              <a:rPr lang="pt-PT" sz="1200" dirty="0">
                <a:solidFill>
                  <a:schemeClr val="bg1"/>
                </a:solidFill>
                <a:latin typeface="AdvGulliv"/>
              </a:rPr>
              <a:t> </a:t>
            </a:r>
            <a:r>
              <a:rPr lang="pt-PT" sz="1200" dirty="0" err="1">
                <a:solidFill>
                  <a:schemeClr val="bg1"/>
                </a:solidFill>
                <a:latin typeface="AdvGulliv"/>
              </a:rPr>
              <a:t>characters</a:t>
            </a:r>
            <a:r>
              <a:rPr lang="pt-PT" sz="1200" dirty="0">
                <a:solidFill>
                  <a:schemeClr val="bg1"/>
                </a:solidFill>
                <a:latin typeface="AdvGulliv"/>
              </a:rPr>
              <a:t> </a:t>
            </a:r>
            <a:r>
              <a:rPr lang="pt-PT" sz="1200" dirty="0" err="1">
                <a:solidFill>
                  <a:schemeClr val="bg1"/>
                </a:solidFill>
                <a:latin typeface="AdvGulliv"/>
              </a:rPr>
              <a:t>such</a:t>
            </a:r>
            <a:r>
              <a:rPr lang="pt-PT" sz="1200" dirty="0">
                <a:solidFill>
                  <a:schemeClr val="bg1"/>
                </a:solidFill>
                <a:latin typeface="AdvGulliv"/>
              </a:rPr>
              <a:t> as </a:t>
            </a:r>
            <a:r>
              <a:rPr lang="pt-PT" sz="1200" dirty="0" err="1">
                <a:solidFill>
                  <a:schemeClr val="bg1"/>
                </a:solidFill>
                <a:latin typeface="AdvGulliv"/>
              </a:rPr>
              <a:t>numbers</a:t>
            </a:r>
            <a:r>
              <a:rPr lang="pt-PT" sz="1200" dirty="0">
                <a:solidFill>
                  <a:schemeClr val="bg1"/>
                </a:solidFill>
                <a:latin typeface="AdvGulliv"/>
              </a:rPr>
              <a:t>, hashtags, </a:t>
            </a:r>
            <a:r>
              <a:rPr lang="pt-PT" sz="1200" dirty="0" err="1">
                <a:solidFill>
                  <a:schemeClr val="bg1"/>
                </a:solidFill>
                <a:latin typeface="AdvGulliv"/>
              </a:rPr>
              <a:t>punctuation</a:t>
            </a:r>
            <a:r>
              <a:rPr lang="pt-PT" sz="1200" dirty="0">
                <a:solidFill>
                  <a:schemeClr val="bg1"/>
                </a:solidFill>
                <a:latin typeface="AdvGulliv"/>
              </a:rPr>
              <a:t>, </a:t>
            </a:r>
            <a:r>
              <a:rPr lang="pt-PT" sz="1200" dirty="0" err="1">
                <a:solidFill>
                  <a:schemeClr val="bg1"/>
                </a:solidFill>
                <a:latin typeface="AdvGulliv"/>
              </a:rPr>
              <a:t>and</a:t>
            </a:r>
            <a:r>
              <a:rPr lang="pt-PT" sz="1200" dirty="0">
                <a:solidFill>
                  <a:schemeClr val="bg1"/>
                </a:solidFill>
                <a:latin typeface="AdvGulliv"/>
              </a:rPr>
              <a:t> </a:t>
            </a:r>
            <a:r>
              <a:rPr lang="pt-PT" sz="1200" dirty="0" err="1">
                <a:solidFill>
                  <a:schemeClr val="bg1"/>
                </a:solidFill>
                <a:latin typeface="AdvGulliv"/>
              </a:rPr>
              <a:t>special</a:t>
            </a:r>
            <a:r>
              <a:rPr lang="pt-PT" sz="1200" dirty="0">
                <a:solidFill>
                  <a:schemeClr val="bg1"/>
                </a:solidFill>
                <a:latin typeface="AdvGulliv"/>
              </a:rPr>
              <a:t> </a:t>
            </a:r>
            <a:r>
              <a:rPr lang="pt-PT" sz="1200" dirty="0" err="1">
                <a:solidFill>
                  <a:schemeClr val="bg1"/>
                </a:solidFill>
                <a:latin typeface="AdvGulliv"/>
              </a:rPr>
              <a:t>symbols</a:t>
            </a:r>
            <a:r>
              <a:rPr lang="pt-PT" sz="1200" dirty="0">
                <a:solidFill>
                  <a:schemeClr val="bg1"/>
                </a:solidFill>
                <a:latin typeface="AdvGulliv"/>
              </a:rPr>
              <a:t>, </a:t>
            </a:r>
            <a:r>
              <a:rPr lang="pt-PT" sz="1200" dirty="0" err="1">
                <a:solidFill>
                  <a:schemeClr val="bg1"/>
                </a:solidFill>
                <a:latin typeface="AdvGulliv"/>
              </a:rPr>
              <a:t>leaving</a:t>
            </a:r>
            <a:r>
              <a:rPr lang="pt-PT" sz="1200" dirty="0">
                <a:solidFill>
                  <a:schemeClr val="bg1"/>
                </a:solidFill>
                <a:latin typeface="AdvGulliv"/>
              </a:rPr>
              <a:t> </a:t>
            </a:r>
            <a:r>
              <a:rPr lang="pt-PT" sz="1200" dirty="0" err="1">
                <a:solidFill>
                  <a:schemeClr val="bg1"/>
                </a:solidFill>
                <a:latin typeface="AdvGulliv"/>
              </a:rPr>
              <a:t>only</a:t>
            </a:r>
            <a:r>
              <a:rPr lang="pt-PT" sz="1200" dirty="0">
                <a:solidFill>
                  <a:schemeClr val="bg1"/>
                </a:solidFill>
                <a:latin typeface="AdvGulliv"/>
              </a:rPr>
              <a:t> </a:t>
            </a:r>
            <a:r>
              <a:rPr lang="pt-PT" sz="1200" dirty="0" err="1">
                <a:solidFill>
                  <a:schemeClr val="bg1"/>
                </a:solidFill>
                <a:latin typeface="AdvGulliv"/>
              </a:rPr>
              <a:t>the</a:t>
            </a:r>
            <a:r>
              <a:rPr lang="pt-PT" sz="1200" dirty="0">
                <a:solidFill>
                  <a:schemeClr val="bg1"/>
                </a:solidFill>
                <a:latin typeface="AdvGulliv"/>
              </a:rPr>
              <a:t> </a:t>
            </a:r>
            <a:r>
              <a:rPr lang="pt-PT" sz="1200" dirty="0" err="1">
                <a:solidFill>
                  <a:schemeClr val="bg1"/>
                </a:solidFill>
                <a:latin typeface="AdvGulliv"/>
              </a:rPr>
              <a:t>alphabetical</a:t>
            </a:r>
            <a:r>
              <a:rPr lang="pt-PT" sz="1200" dirty="0">
                <a:solidFill>
                  <a:schemeClr val="bg1"/>
                </a:solidFill>
                <a:latin typeface="AdvGulliv"/>
              </a:rPr>
              <a:t> </a:t>
            </a:r>
            <a:r>
              <a:rPr lang="pt-PT" sz="1200" dirty="0" err="1">
                <a:solidFill>
                  <a:schemeClr val="bg1"/>
                </a:solidFill>
                <a:latin typeface="AdvGulliv"/>
              </a:rPr>
              <a:t>content</a:t>
            </a:r>
            <a:r>
              <a:rPr lang="pt-PT" sz="1200" dirty="0">
                <a:solidFill>
                  <a:schemeClr val="bg1"/>
                </a:solidFill>
                <a:latin typeface="AdvGulliv"/>
              </a:rPr>
              <a:t>.</a:t>
            </a:r>
            <a:br>
              <a:rPr lang="pt-PT" sz="1200" dirty="0">
                <a:solidFill>
                  <a:schemeClr val="bg1"/>
                </a:solidFill>
                <a:latin typeface="AdvGulliv"/>
              </a:rPr>
            </a:br>
            <a:endParaRPr lang="pt-PT" sz="1200" dirty="0">
              <a:solidFill>
                <a:schemeClr val="bg1"/>
              </a:solidFill>
              <a:latin typeface="AdvGulliv"/>
            </a:endParaRPr>
          </a:p>
        </p:txBody>
      </p:sp>
      <p:pic>
        <p:nvPicPr>
          <p:cNvPr id="15" name="Gráfico 14" descr="Melhoria contínua destaque">
            <a:extLst>
              <a:ext uri="{FF2B5EF4-FFF2-40B4-BE49-F238E27FC236}">
                <a16:creationId xmlns:a16="http://schemas.microsoft.com/office/drawing/2014/main" id="{3ACFE20D-CF20-E78A-8F62-329CF8AB83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7608" y="1479308"/>
            <a:ext cx="914400" cy="914400"/>
          </a:xfrm>
          <a:prstGeom prst="rect">
            <a:avLst/>
          </a:prstGeom>
        </p:spPr>
      </p:pic>
    </p:spTree>
    <p:extLst>
      <p:ext uri="{BB962C8B-B14F-4D97-AF65-F5344CB8AC3E}">
        <p14:creationId xmlns:p14="http://schemas.microsoft.com/office/powerpoint/2010/main" val="306864901"/>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e439e56-f3e2-464d-8a23-55b00d3ecb3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F3BC49F0340EBF4FBBC022F8A8102835" ma:contentTypeVersion="14" ma:contentTypeDescription="Criar um novo documento." ma:contentTypeScope="" ma:versionID="637055ad3c0737b70956848fbb193b09">
  <xsd:schema xmlns:xsd="http://www.w3.org/2001/XMLSchema" xmlns:xs="http://www.w3.org/2001/XMLSchema" xmlns:p="http://schemas.microsoft.com/office/2006/metadata/properties" xmlns:ns3="8e34fdfa-152a-4502-87b3-3279746a8611" xmlns:ns4="ce439e56-f3e2-464d-8a23-55b00d3ecb33" targetNamespace="http://schemas.microsoft.com/office/2006/metadata/properties" ma:root="true" ma:fieldsID="b359d9b10a0ce4e9d81050f8de59025a" ns3:_="" ns4:_="">
    <xsd:import namespace="8e34fdfa-152a-4502-87b3-3279746a8611"/>
    <xsd:import namespace="ce439e56-f3e2-464d-8a23-55b00d3ecb3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34fdfa-152a-4502-87b3-3279746a8611" elementFormDefault="qualified">
    <xsd:import namespace="http://schemas.microsoft.com/office/2006/documentManagement/types"/>
    <xsd:import namespace="http://schemas.microsoft.com/office/infopath/2007/PartnerControls"/>
    <xsd:element name="SharedWithUsers" ma:index="8"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Partilhado Com" ma:internalName="SharedWithDetails" ma:readOnly="true">
      <xsd:simpleType>
        <xsd:restriction base="dms:Note">
          <xsd:maxLength value="255"/>
        </xsd:restriction>
      </xsd:simpleType>
    </xsd:element>
    <xsd:element name="SharingHintHash" ma:index="10" nillable="true" ma:displayName="Hash de Sugestão de Partilha"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439e56-f3e2-464d-8a23-55b00d3ecb3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9667E4-F493-4A5D-8874-5AAC8D83FEE7}">
  <ds:schemaRefs>
    <ds:schemaRef ds:uri="http://schemas.microsoft.com/sharepoint/v3/contenttype/forms"/>
  </ds:schemaRefs>
</ds:datastoreItem>
</file>

<file path=customXml/itemProps2.xml><?xml version="1.0" encoding="utf-8"?>
<ds:datastoreItem xmlns:ds="http://schemas.openxmlformats.org/officeDocument/2006/customXml" ds:itemID="{C53301B8-A2FB-44EC-8562-7DC329589E9F}">
  <ds:schemaRefs>
    <ds:schemaRef ds:uri="http://www.w3.org/XML/1998/namespace"/>
    <ds:schemaRef ds:uri="http://schemas.openxmlformats.org/package/2006/metadata/core-properties"/>
    <ds:schemaRef ds:uri="http://purl.org/dc/elements/1.1/"/>
    <ds:schemaRef ds:uri="ce439e56-f3e2-464d-8a23-55b00d3ecb33"/>
    <ds:schemaRef ds:uri="http://schemas.microsoft.com/office/2006/documentManagement/types"/>
    <ds:schemaRef ds:uri="http://purl.org/dc/terms/"/>
    <ds:schemaRef ds:uri="http://purl.org/dc/dcmitype/"/>
    <ds:schemaRef ds:uri="http://schemas.microsoft.com/office/2006/metadata/properties"/>
    <ds:schemaRef ds:uri="http://schemas.microsoft.com/office/infopath/2007/PartnerControls"/>
    <ds:schemaRef ds:uri="8e34fdfa-152a-4502-87b3-3279746a8611"/>
  </ds:schemaRefs>
</ds:datastoreItem>
</file>

<file path=customXml/itemProps3.xml><?xml version="1.0" encoding="utf-8"?>
<ds:datastoreItem xmlns:ds="http://schemas.openxmlformats.org/officeDocument/2006/customXml" ds:itemID="{DD8156D4-FF0D-4A00-A85D-D1C2422F5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34fdfa-152a-4502-87b3-3279746a8611"/>
    <ds:schemaRef ds:uri="ce439e56-f3e2-464d-8a23-55b00d3ecb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716</TotalTime>
  <Words>3173</Words>
  <Application>Microsoft Macintosh PowerPoint</Application>
  <PresentationFormat>Apresentação no Ecrã (16:9)</PresentationFormat>
  <Paragraphs>163</Paragraphs>
  <Slides>26</Slides>
  <Notes>25</Notes>
  <HiddenSlides>0</HiddenSlides>
  <MMClips>0</MMClips>
  <ScaleCrop>false</ScaleCrop>
  <HeadingPairs>
    <vt:vector size="6" baseType="variant">
      <vt:variant>
        <vt:lpstr>Tipos de letra usados</vt:lpstr>
      </vt:variant>
      <vt:variant>
        <vt:i4>9</vt:i4>
      </vt:variant>
      <vt:variant>
        <vt:lpstr>Tema</vt:lpstr>
      </vt:variant>
      <vt:variant>
        <vt:i4>1</vt:i4>
      </vt:variant>
      <vt:variant>
        <vt:lpstr>Títulos dos diapositivos</vt:lpstr>
      </vt:variant>
      <vt:variant>
        <vt:i4>26</vt:i4>
      </vt:variant>
    </vt:vector>
  </HeadingPairs>
  <TitlesOfParts>
    <vt:vector size="36" baseType="lpstr">
      <vt:lpstr>Rubik</vt:lpstr>
      <vt:lpstr>-apple-system</vt:lpstr>
      <vt:lpstr>WarnockPro-Regular</vt:lpstr>
      <vt:lpstr>Söhne</vt:lpstr>
      <vt:lpstr>Arial</vt:lpstr>
      <vt:lpstr>Montserrat</vt:lpstr>
      <vt:lpstr>Montserrat ExtraBold</vt:lpstr>
      <vt:lpstr>AdvGulliv</vt:lpstr>
      <vt:lpstr>Arial Nova</vt:lpstr>
      <vt:lpstr>Futuristic Background by Slidesgo</vt:lpstr>
      <vt:lpstr>Apresentação do PowerPoint</vt:lpstr>
      <vt:lpstr>TABLE OF CONTENT</vt:lpstr>
      <vt:lpstr>1. Twitter</vt:lpstr>
      <vt:lpstr>1. Sentiment Analysis</vt:lpstr>
      <vt:lpstr>Problem definition</vt:lpstr>
      <vt:lpstr>2. Related Work </vt:lpstr>
      <vt:lpstr>3 Data Profiling</vt:lpstr>
      <vt:lpstr>3.1 Data Cleaning</vt:lpstr>
      <vt:lpstr>3.1 Data Cleaning</vt:lpstr>
      <vt:lpstr>3.2  Data Preprocessing</vt:lpstr>
      <vt:lpstr>3.2  Data Visualization</vt:lpstr>
      <vt:lpstr>3.2  Data Visualization</vt:lpstr>
      <vt:lpstr>3.2 Word Cloud</vt:lpstr>
      <vt:lpstr>3.2 Top Words</vt:lpstr>
      <vt:lpstr>3.2 Top Bigrams</vt:lpstr>
      <vt:lpstr>01</vt:lpstr>
      <vt:lpstr>04</vt:lpstr>
      <vt:lpstr>07</vt:lpstr>
      <vt:lpstr>4. Queries: Modelling  </vt:lpstr>
      <vt:lpstr>4. Modeling Results  </vt:lpstr>
      <vt:lpstr>4. Best Model  </vt:lpstr>
      <vt:lpstr>5. Benefits of Dataproc for Big Data</vt:lpstr>
      <vt:lpstr>5. Runtime performance</vt:lpstr>
      <vt:lpstr>6. Results  </vt:lpstr>
      <vt:lpstr>Challenges and Future Work</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Silvia Tavares</cp:lastModifiedBy>
  <cp:revision>28</cp:revision>
  <dcterms:modified xsi:type="dcterms:W3CDTF">2023-05-09T21:39:16Z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0x010100F3BC49F0340EBF4FBBC022F8A8102835</vt:lpwstr>
  </property>
</Properties>
</file>